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4"/>
  </p:sldMasterIdLst>
  <p:notesMasterIdLst>
    <p:notesMasterId r:id="rId21"/>
  </p:notesMasterIdLst>
  <p:sldIdLst>
    <p:sldId id="256" r:id="rId5"/>
    <p:sldId id="1013" r:id="rId6"/>
    <p:sldId id="1040" r:id="rId7"/>
    <p:sldId id="1018" r:id="rId8"/>
    <p:sldId id="1036" r:id="rId9"/>
    <p:sldId id="1037" r:id="rId10"/>
    <p:sldId id="1038" r:id="rId11"/>
    <p:sldId id="775" r:id="rId12"/>
    <p:sldId id="1020" r:id="rId13"/>
    <p:sldId id="1028" r:id="rId14"/>
    <p:sldId id="956" r:id="rId15"/>
    <p:sldId id="1022" r:id="rId16"/>
    <p:sldId id="1021" r:id="rId17"/>
    <p:sldId id="264" r:id="rId18"/>
    <p:sldId id="1041" r:id="rId19"/>
    <p:sldId id="1042" r:id="rId20"/>
  </p:sldIdLst>
  <p:sldSz cx="9144000" cy="6858000" type="screen4x3"/>
  <p:notesSz cx="6797675" cy="9926638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D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4" autoAdjust="0"/>
    <p:restoredTop sz="83706" autoAdjust="0"/>
  </p:normalViewPr>
  <p:slideViewPr>
    <p:cSldViewPr snapToGrid="0" snapToObjects="1">
      <p:cViewPr varScale="1">
        <p:scale>
          <a:sx n="92" d="100"/>
          <a:sy n="92" d="100"/>
        </p:scale>
        <p:origin x="20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F3A82-F637-1543-8C13-D12BDF0F499A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67F53-BA33-7E40-958D-01A6607E9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1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87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40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21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dirty="0"/>
            </a:br>
            <a:endParaRPr lang="en-US" i="0" baseline="0" dirty="0"/>
          </a:p>
          <a:p>
            <a:endParaRPr lang="en-US" i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10C2BD-ABBD-1C45-BDAB-44A2829FA1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7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61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latin typeface="Times New Roman" pitchFamily="18" charset="0"/>
                <a:ea typeface="MS PGothic" pitchFamily="34" charset="-128"/>
                <a:cs typeface="Arial" charset="0"/>
              </a:rPr>
              <a:t>Copyright Ruth Miskin Literacy</a:t>
            </a:r>
          </a:p>
        </p:txBody>
      </p:sp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493771-02BD-46DE-BA36-AA48EE88E1EF}" type="slidenum">
              <a:rPr lang="en-US" smtClean="0">
                <a:latin typeface="Times New Roman" pitchFamily="18" charset="0"/>
                <a:ea typeface="MS PGothic" pitchFamily="34" charset="-128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latin typeface="Times New Roman" pitchFamily="18" charset="0"/>
              <a:ea typeface="MS PGothic" pitchFamily="34" charset="-128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4525" y="808038"/>
            <a:ext cx="3411538" cy="2559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1863" y="3438677"/>
            <a:ext cx="5077173" cy="652936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ja-JP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406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Model special friends</a:t>
            </a:r>
            <a:r>
              <a:rPr lang="en-US" baseline="0" dirty="0"/>
              <a:t>, </a:t>
            </a:r>
            <a:r>
              <a:rPr lang="en-US" baseline="0" dirty="0" err="1"/>
              <a:t>fred</a:t>
            </a:r>
            <a:r>
              <a:rPr lang="en-US" baseline="0" dirty="0"/>
              <a:t> talk, read the word.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56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1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162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801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E07CC-6AAD-1047-BB31-41E7C9B8EA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7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66" y="0"/>
            <a:ext cx="9137468" cy="685800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4067944" y="4221088"/>
            <a:ext cx="5076056" cy="118199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EBE64A-402B-1A5B-1D48-A271DF4312CD}"/>
              </a:ext>
            </a:extLst>
          </p:cNvPr>
          <p:cNvSpPr/>
          <p:nvPr userDrawn="1"/>
        </p:nvSpPr>
        <p:spPr>
          <a:xfrm>
            <a:off x="4572000" y="6485021"/>
            <a:ext cx="4572000" cy="372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37735"/>
      </p:ext>
    </p:extLst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40" y="0"/>
            <a:ext cx="9180512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60649"/>
            <a:ext cx="7478713" cy="864096"/>
          </a:xfrm>
        </p:spPr>
        <p:txBody>
          <a:bodyPr anchor="b"/>
          <a:lstStyle/>
          <a:p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85394"/>
            <a:ext cx="8639175" cy="5040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2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40" y="0"/>
            <a:ext cx="9180512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60649"/>
            <a:ext cx="7478713" cy="864096"/>
          </a:xfrm>
        </p:spPr>
        <p:txBody>
          <a:bodyPr anchor="b"/>
          <a:lstStyle/>
          <a:p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527" y="1385394"/>
            <a:ext cx="4246885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00017" y="1385394"/>
            <a:ext cx="4254624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97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6C09D9-D1B6-4568-8B87-5A6249D0DBD1}" type="datetime1">
              <a:rPr lang="en-US" smtClean="0"/>
              <a:pPr>
                <a:defRPr/>
              </a:pPr>
              <a:t>2/10/2026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Ruth Miskin Literacy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6FC25-FCA6-4D86-A84B-F6C8160D768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2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323850" y="333375"/>
            <a:ext cx="747871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850" y="1495425"/>
            <a:ext cx="8639175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288" y="6356350"/>
            <a:ext cx="2195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F6C09D9-D1B6-4568-8B87-5A6249D0DBD1}" type="datetime1">
              <a:rPr lang="en-US"/>
              <a:pPr>
                <a:defRPr/>
              </a:pPr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Ruth Miskin Literacy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409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366FC25-FCA6-4D86-A84B-F6C8160D7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88" y="188913"/>
            <a:ext cx="8567737" cy="144462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15368" name="Picture 9" descr="RM_shape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404813"/>
            <a:ext cx="6889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>
            <a:off x="323850" y="188913"/>
            <a:ext cx="0" cy="6480175"/>
          </a:xfrm>
          <a:prstGeom prst="line">
            <a:avLst/>
          </a:prstGeom>
          <a:ln>
            <a:prstDash val="sysDot"/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9" descr="PPT_RM_page.jpg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1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787878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thmiskin.com/parents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oxfordowl.co.uk/Reading/" TargetMode="External"/><Relationship Id="rId4" Type="http://schemas.openxmlformats.org/officeDocument/2006/relationships/hyperlink" Target="https://www.facebook.com/miskin.educatio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hyperlink" Target="https://www.phonicsplay.co.uk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283900" y="4221088"/>
            <a:ext cx="4860099" cy="1181993"/>
          </a:xfrm>
        </p:spPr>
        <p:txBody>
          <a:bodyPr>
            <a:noAutofit/>
          </a:bodyPr>
          <a:lstStyle/>
          <a:p>
            <a:r>
              <a:rPr lang="en-US" sz="2800" dirty="0"/>
              <a:t>Parent Meeting </a:t>
            </a:r>
            <a:br>
              <a:rPr lang="en-US" sz="2800" dirty="0"/>
            </a:br>
            <a:r>
              <a:rPr lang="en-US" sz="2800" dirty="0"/>
              <a:t>Phonics Screening Check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199" y="5300663"/>
            <a:ext cx="1485799" cy="155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7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BF1B9-23AD-D3A3-BA60-5BE68FA59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that you can do at home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75FD9A27-766C-39CD-1B93-051DFA5A9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9988">
            <a:off x="5015831" y="1603252"/>
            <a:ext cx="672177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4F05C47-92F5-C6C4-4787-40794FA58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248">
            <a:off x="4477936" y="1453570"/>
            <a:ext cx="752959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EE9384B1-7A64-F60E-C16E-1DAF86F914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199" y="1364760"/>
            <a:ext cx="709647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342ACDE-04E3-376F-BB92-F9ACC2280435}"/>
              </a:ext>
            </a:extLst>
          </p:cNvPr>
          <p:cNvSpPr/>
          <p:nvPr/>
        </p:nvSpPr>
        <p:spPr>
          <a:xfrm>
            <a:off x="1849508" y="2630927"/>
            <a:ext cx="718512" cy="16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482" y="4299484"/>
            <a:ext cx="2691936" cy="18862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438" y="1257192"/>
            <a:ext cx="2719740" cy="1752896"/>
          </a:xfrm>
          <a:prstGeom prst="rect">
            <a:avLst/>
          </a:prstGeom>
        </p:spPr>
      </p:pic>
      <p:pic>
        <p:nvPicPr>
          <p:cNvPr id="1026" name="Picture 2" descr="Read Write Inc. Phonics: My Sets 2 and 3 Speed Sounds Book Pack of 5 :  Miskin, Ruth: Amazon.co.uk: Book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42" y="1514101"/>
            <a:ext cx="1749886" cy="246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00400" y="3142535"/>
            <a:ext cx="5943600" cy="3761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If your child has a speed sounds workbook use this to support them in recognising their sounds. You can also: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Encourage them to read and write words with these sounds in.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Use flashcards and the sounds video links which are sent home.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Please ensure your child reads their book as much as possible over the weekend.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endParaRPr lang="en-GB" dirty="0"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en-GB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We will send a practise paper home with you today.</a:t>
            </a:r>
            <a:endParaRPr lang="en-US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14" name="Picture 13" descr="Icon&#10;&#10;Description automatically generated with medium confidence">
            <a:extLst>
              <a:ext uri="{FF2B5EF4-FFF2-40B4-BE49-F238E27FC236}">
                <a16:creationId xmlns:a16="http://schemas.microsoft.com/office/drawing/2014/main" id="{39CF1E34-2C16-90C2-5408-0E089031E2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076">
            <a:off x="3513881" y="1425154"/>
            <a:ext cx="693254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9855C131-B1F1-B62F-9406-DD5D758447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0984">
            <a:off x="3058622" y="1559694"/>
            <a:ext cx="713941" cy="10434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30991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F2CC8-DE15-654D-9D80-DC0A17065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that you can do at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6C960-CBF0-1745-812E-85F7F7488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157904"/>
            <a:ext cx="8639175" cy="504056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Help your child to use </a:t>
            </a:r>
            <a:r>
              <a:rPr lang="en-US" dirty="0"/>
              <a:t>‘Special Friends’, ‘Fred Talk’ to read words.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Practise reading sounds speedily.      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Watch the Virtual Classroom films together.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Listen to your child read.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Read to your child at home.</a:t>
            </a:r>
          </a:p>
        </p:txBody>
      </p:sp>
    </p:spTree>
    <p:extLst>
      <p:ext uri="{BB962C8B-B14F-4D97-AF65-F5344CB8AC3E}">
        <p14:creationId xmlns:p14="http://schemas.microsoft.com/office/powerpoint/2010/main" val="254120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883CF-ABF9-984B-9FFC-62BB643E7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Video Tutorials (</a:t>
            </a:r>
            <a:r>
              <a:rPr lang="en-US" dirty="0" err="1"/>
              <a:t>ruthmiskin.com</a:t>
            </a:r>
            <a:r>
              <a:rPr lang="en-US" dirty="0"/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ACF677-C063-308A-094B-852A50002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3467CFF-6166-5C4B-23DB-605A3F06F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23850" y="2178769"/>
            <a:ext cx="8639175" cy="34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6422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resources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Ruth Miskin Parents’ Page:</a:t>
            </a:r>
          </a:p>
          <a:p>
            <a:r>
              <a:rPr lang="en-US" dirty="0">
                <a:hlinkClick r:id="rId3"/>
              </a:rPr>
              <a:t>https://www.ruthmiskin.com/parents/</a:t>
            </a:r>
            <a:endParaRPr lang="en-US" dirty="0"/>
          </a:p>
          <a:p>
            <a:endParaRPr lang="en-US" dirty="0"/>
          </a:p>
          <a:p>
            <a:r>
              <a:rPr lang="en-US" dirty="0"/>
              <a:t>Ruth Miskin Facebook:</a:t>
            </a:r>
          </a:p>
          <a:p>
            <a:r>
              <a:rPr lang="en-US" dirty="0">
                <a:hlinkClick r:id="rId4"/>
              </a:rPr>
              <a:t>https://www.facebook.com/miskin.education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Free e-books for home reading:</a:t>
            </a:r>
          </a:p>
          <a:p>
            <a:r>
              <a:rPr lang="en-US" dirty="0">
                <a:hlinkClick r:id="rId5"/>
              </a:rPr>
              <a:t>http://www.oxfordowl.co.uk/Reading/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479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72DBF38-5835-E687-B04E-4ADBC1733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896" y="2153520"/>
            <a:ext cx="4682207" cy="318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33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activities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639613"/>
            <a:ext cx="8245365" cy="118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11" y="2285943"/>
            <a:ext cx="3369896" cy="1676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1355576"/>
            <a:ext cx="3369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omic Sans MS" panose="030F0702030302020204" pitchFamily="66" charset="0"/>
              </a:rPr>
              <a:t>Table 1 </a:t>
            </a:r>
            <a:r>
              <a:rPr lang="en-GB" sz="2400" dirty="0">
                <a:latin typeface="Comic Sans MS" panose="030F0702030302020204" pitchFamily="66" charset="0"/>
              </a:rPr>
              <a:t>– Phonics board games</a:t>
            </a:r>
          </a:p>
        </p:txBody>
      </p:sp>
      <p:sp>
        <p:nvSpPr>
          <p:cNvPr id="7" name="Rectangle 6"/>
          <p:cNvSpPr/>
          <p:nvPr/>
        </p:nvSpPr>
        <p:spPr>
          <a:xfrm>
            <a:off x="4628020" y="1329696"/>
            <a:ext cx="45159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latin typeface="Comic Sans MS" panose="030F0702030302020204" pitchFamily="66" charset="0"/>
              </a:rPr>
              <a:t>Table 2</a:t>
            </a:r>
            <a:r>
              <a:rPr lang="en-GB" sz="2400" dirty="0">
                <a:latin typeface="Comic Sans MS" panose="030F0702030302020204" pitchFamily="66" charset="0"/>
              </a:rPr>
              <a:t>– Sorting activities. 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Sorting ‘Alien’ and real words.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357" y="2365644"/>
            <a:ext cx="3205306" cy="16175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7284" y="4293081"/>
            <a:ext cx="46378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latin typeface="Comic Sans MS" panose="030F0702030302020204" pitchFamily="66" charset="0"/>
              </a:rPr>
              <a:t>Table 3 </a:t>
            </a:r>
            <a:r>
              <a:rPr lang="en-GB" sz="2400" dirty="0">
                <a:latin typeface="Comic Sans MS" panose="030F0702030302020204" pitchFamily="66" charset="0"/>
              </a:rPr>
              <a:t>– Phonics board games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Tablet activities – Phonics play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209" y="5297498"/>
            <a:ext cx="959670" cy="11679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25071" t="19294" r="31075"/>
          <a:stretch/>
        </p:blipFill>
        <p:spPr>
          <a:xfrm>
            <a:off x="1489842" y="5285712"/>
            <a:ext cx="2073165" cy="11915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B54862F-72E3-A8DA-4AC4-C6E642785BF1}"/>
              </a:ext>
            </a:extLst>
          </p:cNvPr>
          <p:cNvSpPr txBox="1"/>
          <p:nvPr/>
        </p:nvSpPr>
        <p:spPr>
          <a:xfrm>
            <a:off x="3858480" y="5696826"/>
            <a:ext cx="45927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>
                <a:hlinkClick r:id="rId7"/>
              </a:rPr>
              <a:t>PhonicsPlay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261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4956" y="2131763"/>
            <a:ext cx="8044190" cy="212365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FDBCC"/>
                </a:solidFill>
                <a:effectLst/>
                <a:latin typeface="Comic Sans MS" panose="030F0702030302020204" pitchFamily="66" charset="0"/>
              </a:rPr>
              <a:t>Thank you for being</a:t>
            </a:r>
          </a:p>
          <a:p>
            <a:pPr algn="ctr"/>
            <a:r>
              <a:rPr lang="en-US" sz="660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FDBCC"/>
                </a:solidFill>
                <a:latin typeface="Comic Sans MS" panose="030F0702030302020204" pitchFamily="66" charset="0"/>
              </a:rPr>
              <a:t>here today!</a:t>
            </a:r>
            <a:endParaRPr lang="en-US" sz="6600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FDBCC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920" y="3193592"/>
            <a:ext cx="1063483" cy="106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09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36" y="260649"/>
            <a:ext cx="8640951" cy="864096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Reading </a:t>
            </a:r>
            <a:r>
              <a:rPr lang="en-GB" dirty="0">
                <a:latin typeface="Comic Sans MS" panose="030F0702030302020204" pitchFamily="66" charset="0"/>
              </a:rPr>
              <a:t>changes everything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4829" y="4333545"/>
            <a:ext cx="9017876" cy="533071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b="1" dirty="0">
              <a:solidFill>
                <a:schemeClr val="accent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end of Year 1, we want all of our children to be able to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accurately and be able to read both familiar and unfamiliar words – this allows them to go on to become a fluent, enthusiastic reader.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35" y="254486"/>
            <a:ext cx="8820465" cy="3671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488" y="31531"/>
            <a:ext cx="3715044" cy="477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82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Phonics Screening Check?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655" y="2205201"/>
            <a:ext cx="11406018" cy="5040560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 Phonics Screening Check is a statutory assessment for 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Year 1 pupils in England, designed to evaluate their phonics skills.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ensure that they have met the standard by the end of Y1.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check will take place in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June.</a:t>
            </a:r>
          </a:p>
        </p:txBody>
      </p:sp>
    </p:spTree>
    <p:extLst>
      <p:ext uri="{BB962C8B-B14F-4D97-AF65-F5344CB8AC3E}">
        <p14:creationId xmlns:p14="http://schemas.microsoft.com/office/powerpoint/2010/main" val="426814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D1930-DA65-1D4E-8A1A-8B2F9CEA7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is the Phonics Screening Involve?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85F38-98DE-4746-A2A4-771CDD0D9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509545"/>
            <a:ext cx="8639175" cy="531495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word-reading test at the end of Year 1.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Children read 40 words in total.</a:t>
            </a:r>
          </a:p>
          <a:p>
            <a:pPr lvl="0"/>
            <a:endParaRPr lang="en-US" sz="2400" dirty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Children complete the phonics screening check at the end of Year 1 so that parents can be confident</a:t>
            </a:r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their children are being taught to read successfully. However as we know, each child is on their own reading journey.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  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Children read 40 words. </a:t>
            </a:r>
          </a:p>
          <a:p>
            <a:pPr lvl="0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If they do not manage to read </a:t>
            </a:r>
            <a:r>
              <a:rPr lang="en-US" sz="2400" b="1" i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32</a:t>
            </a:r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of the words successfully, they continue RWI in year 2 and repeat the check at the end of the year.</a:t>
            </a:r>
          </a:p>
          <a:p>
            <a:pPr lvl="0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It means that all children will be able to read accurately before they begin Year 3.</a:t>
            </a:r>
          </a:p>
          <a:p>
            <a:pPr lvl="0"/>
            <a:endParaRPr lang="en-U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/>
            <a:endParaRPr lang="en-GB" sz="16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 </a:t>
            </a:r>
            <a:endParaRPr lang="en-GB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9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625" y="755659"/>
            <a:ext cx="3740844" cy="49672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7214" y="2333297"/>
            <a:ext cx="3231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Here is an example of what the papers look like. There are also some examples at the front for you to look at.</a:t>
            </a:r>
          </a:p>
        </p:txBody>
      </p:sp>
    </p:spTree>
    <p:extLst>
      <p:ext uri="{BB962C8B-B14F-4D97-AF65-F5344CB8AC3E}">
        <p14:creationId xmlns:p14="http://schemas.microsoft.com/office/powerpoint/2010/main" val="1637855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48" y="0"/>
            <a:ext cx="7504386" cy="52045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1890" y="5204556"/>
            <a:ext cx="91282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20 of the words in the check are real words and 20 are nonsense words. </a:t>
            </a:r>
          </a:p>
          <a:p>
            <a:r>
              <a:rPr lang="en-US" dirty="0">
                <a:latin typeface="Comic Sans MS" panose="030F0702030302020204" pitchFamily="66" charset="0"/>
              </a:rPr>
              <a:t>There is a picture of an alien next to each word to remind the children that it isn’t a real word – this ensures that the children will rely on decoding the sounds and blending them in order to read the word, rather than attempting to sight read.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744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chemeClr val="tx1"/>
                </a:solidFill>
              </a:rPr>
              <a:t>What we do at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Children are have daily phonics lessons.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30 minute story book sessions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focusses on reading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– giving them an opportunity to apply their sound knowledge in reading and build fluency as well as practise their reading comprehension skills.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20 minutes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is a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speed sounds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lesson- where a new sound is taught each day – then the children practise reading and spelling that sound in a range of words. The children also practise ‘alien words’.</a:t>
            </a:r>
          </a:p>
        </p:txBody>
      </p:sp>
    </p:spTree>
    <p:extLst>
      <p:ext uri="{BB962C8B-B14F-4D97-AF65-F5344CB8AC3E}">
        <p14:creationId xmlns:p14="http://schemas.microsoft.com/office/powerpoint/2010/main" val="232461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lex_Speed_Sounds_Chart.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5" t="7912" r="8731" b="12963"/>
          <a:stretch/>
        </p:blipFill>
        <p:spPr>
          <a:xfrm>
            <a:off x="2555630" y="1256818"/>
            <a:ext cx="4320626" cy="5548345"/>
          </a:xfrm>
          <a:prstGeom prst="rect">
            <a:avLst/>
          </a:prstGeom>
        </p:spPr>
      </p:pic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chemeClr val="accent5"/>
                </a:solidFill>
              </a:rPr>
              <a:t>Speed Sounds Set 3</a:t>
            </a:r>
          </a:p>
        </p:txBody>
      </p:sp>
    </p:spTree>
    <p:extLst>
      <p:ext uri="{BB962C8B-B14F-4D97-AF65-F5344CB8AC3E}">
        <p14:creationId xmlns:p14="http://schemas.microsoft.com/office/powerpoint/2010/main" val="137082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1469F-21DD-8648-90F1-2E26C8476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0649"/>
            <a:ext cx="8205617" cy="864096"/>
          </a:xfrm>
        </p:spPr>
        <p:txBody>
          <a:bodyPr/>
          <a:lstStyle/>
          <a:p>
            <a:r>
              <a:rPr lang="en-US" dirty="0"/>
              <a:t>‘Special Friends’, ‘Fred Talk’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978140-5EAA-1D40-BB07-5D4020AE85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76009" y="1828800"/>
            <a:ext cx="7391980" cy="35527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23284" y="5560828"/>
            <a:ext cx="5730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teach children to words using the routine ‘Special Friends’, ‘Fred Talk’, read the word’.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3684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5.0.6311"/>
  <p:tag name="SLIDO_PRESENTATION_ID" val="609a698d-cdd6-4867-80fa-ae0ce53587fb"/>
  <p:tag name="SLIDO_EVENT_UUID" val="5b770111-d3a2-4b42-8bc5-e1a36f948f4a"/>
  <p:tag name="SLIDO_EVENT_SECTION_UUID" val="9df1ad93-454d-49f1-b12d-0d2fbe469057"/>
</p:tagLst>
</file>

<file path=ppt/theme/theme1.xml><?xml version="1.0" encoding="utf-8"?>
<a:theme xmlns:a="http://schemas.openxmlformats.org/drawingml/2006/main" name="NEW Phonics Template">
  <a:themeElements>
    <a:clrScheme name="Custom 4">
      <a:dk1>
        <a:srgbClr val="2D2D2D"/>
      </a:dk1>
      <a:lt1>
        <a:sysClr val="window" lastClr="FFFFFF"/>
      </a:lt1>
      <a:dk2>
        <a:srgbClr val="5A5A5A"/>
      </a:dk2>
      <a:lt2>
        <a:srgbClr val="EEECE1"/>
      </a:lt2>
      <a:accent1>
        <a:srgbClr val="FFC000"/>
      </a:accent1>
      <a:accent2>
        <a:srgbClr val="FFD200"/>
      </a:accent2>
      <a:accent3>
        <a:srgbClr val="CF9C00"/>
      </a:accent3>
      <a:accent4>
        <a:srgbClr val="A0A0A0"/>
      </a:accent4>
      <a:accent5>
        <a:srgbClr val="787878"/>
      </a:accent5>
      <a:accent6>
        <a:srgbClr val="5A5A5A"/>
      </a:accent6>
      <a:hlink>
        <a:srgbClr val="CF9C00"/>
      </a:hlink>
      <a:folHlink>
        <a:srgbClr val="787878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7D1AFDE363394FB0A1E3A52CA664CD" ma:contentTypeVersion="18" ma:contentTypeDescription="Create a new document." ma:contentTypeScope="" ma:versionID="e88fbd9444d166bde9ac2c9ac7f8c0ce">
  <xsd:schema xmlns:xsd="http://www.w3.org/2001/XMLSchema" xmlns:xs="http://www.w3.org/2001/XMLSchema" xmlns:p="http://schemas.microsoft.com/office/2006/metadata/properties" xmlns:ns2="9a8f53b2-13a3-4793-90e7-10226504b3c4" xmlns:ns3="e3eab8b6-c0c4-41d5-9873-d73174f14db4" targetNamespace="http://schemas.microsoft.com/office/2006/metadata/properties" ma:root="true" ma:fieldsID="a37b41880412a4737e75f356d32fb4b0" ns2:_="" ns3:_="">
    <xsd:import namespace="9a8f53b2-13a3-4793-90e7-10226504b3c4"/>
    <xsd:import namespace="e3eab8b6-c0c4-41d5-9873-d73174f14db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DateandTimeModified" minOccurs="0"/>
                <xsd:element ref="ns3:lcf76f155ced4ddcb4097134ff3c332f" minOccurs="0"/>
                <xsd:element ref="ns2:TaxCatchAll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8f53b2-13a3-4793-90e7-10226504b3c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851b88b5-1e03-4004-8c48-28539b4b26ed}" ma:internalName="TaxCatchAll" ma:showField="CatchAllData" ma:web="9a8f53b2-13a3-4793-90e7-10226504b3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eab8b6-c0c4-41d5-9873-d73174f14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ateandTimeModified" ma:index="23" nillable="true" ma:displayName="Date and Time Modified" ma:format="DateTime" ma:internalName="DateandTimeModified">
      <xsd:simpleType>
        <xsd:restriction base="dms:DateTim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2edab9a-dc9d-426e-90cc-a0414d65d0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1209377-E1C5-45D0-A55B-80E41E5CA9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DD721F-5C7C-4594-B57D-8FF2402C6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8f53b2-13a3-4793-90e7-10226504b3c4"/>
    <ds:schemaRef ds:uri="e3eab8b6-c0c4-41d5-9873-d73174f14d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F11ADF-2FC6-4EBB-B614-F07692C24FAA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Presentation1.potx</Template>
  <TotalTime>2340</TotalTime>
  <Words>690</Words>
  <Application>Microsoft Office PowerPoint</Application>
  <PresentationFormat>On-screen Show (4:3)</PresentationFormat>
  <Paragraphs>83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Comic Sans MS</vt:lpstr>
      <vt:lpstr>Garamond</vt:lpstr>
      <vt:lpstr>Times New Roman</vt:lpstr>
      <vt:lpstr>NEW Phonics Template</vt:lpstr>
      <vt:lpstr>Parent Meeting  Phonics Screening Check</vt:lpstr>
      <vt:lpstr>Reading changes everything</vt:lpstr>
      <vt:lpstr>What is the Phonics Screening Check?</vt:lpstr>
      <vt:lpstr>What is the Phonics Screening Involve?</vt:lpstr>
      <vt:lpstr>PowerPoint Presentation</vt:lpstr>
      <vt:lpstr>PowerPoint Presentation</vt:lpstr>
      <vt:lpstr>What we do at School</vt:lpstr>
      <vt:lpstr>Speed Sounds Set 3</vt:lpstr>
      <vt:lpstr>‘Special Friends’, ‘Fred Talk’</vt:lpstr>
      <vt:lpstr>Things that you can do at home</vt:lpstr>
      <vt:lpstr>Things that you can do at home</vt:lpstr>
      <vt:lpstr>Free Video Tutorials (ruthmiskin.com)</vt:lpstr>
      <vt:lpstr>Online resources available</vt:lpstr>
      <vt:lpstr>Any questions?</vt:lpstr>
      <vt:lpstr>Today’s activities</vt:lpstr>
      <vt:lpstr>PowerPoint Presentation</vt:lpstr>
    </vt:vector>
  </TitlesOfParts>
  <Company>Ruth Miskin Literacy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Steenson</dc:creator>
  <cp:lastModifiedBy>Anna Korimbocus</cp:lastModifiedBy>
  <cp:revision>167</cp:revision>
  <dcterms:created xsi:type="dcterms:W3CDTF">2015-11-23T14:36:59Z</dcterms:created>
  <dcterms:modified xsi:type="dcterms:W3CDTF">2026-02-10T07:26:51Z</dcterms:modified>
</cp:coreProperties>
</file>