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95" r:id="rId2"/>
    <p:sldId id="288" r:id="rId3"/>
    <p:sldId id="289" r:id="rId4"/>
    <p:sldId id="291" r:id="rId5"/>
    <p:sldId id="29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CBFE7D-DCCE-4209-BE6C-9021F95DC153}" v="9" dt="2025-10-05T19:45:54.3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6" autoAdjust="0"/>
    <p:restoredTop sz="90850" autoAdjust="0"/>
  </p:normalViewPr>
  <p:slideViewPr>
    <p:cSldViewPr snapToGrid="0">
      <p:cViewPr varScale="1">
        <p:scale>
          <a:sx n="75" d="100"/>
          <a:sy n="75" d="100"/>
        </p:scale>
        <p:origin x="88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BAD6D5-79DB-445D-8605-90F900568EE0}" type="datetimeFigureOut">
              <a:rPr lang="en-GB" smtClean="0"/>
              <a:t>16/10/2025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FF3004-E1E8-451F-B117-003D9E290AFC}" type="slidenum">
              <a:rPr lang="en-GB" smtClean="0"/>
              <a:t>‹#›</a:t>
            </a:fld>
            <a:endParaRPr lang="en-GB"/>
          </a:p>
        </p:txBody>
      </p:sp>
    </p:spTree>
    <p:extLst>
      <p:ext uri="{BB962C8B-B14F-4D97-AF65-F5344CB8AC3E}">
        <p14:creationId xmlns:p14="http://schemas.microsoft.com/office/powerpoint/2010/main" val="1701672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Phonics</a:t>
            </a:r>
            <a:r>
              <a:rPr lang="en-GB" dirty="0"/>
              <a:t> – Daily, structured sessions following Read Write Inc, focusing on secure letter–sound knowledge, blending, and segmenting skills. Children are regularly assessed and grouped to ensure targeted teaching. Carefully matched decodable books are sent home to reinforce learning and build reading fluency.</a:t>
            </a:r>
          </a:p>
          <a:p>
            <a:r>
              <a:rPr lang="en-GB" b="1" dirty="0"/>
              <a:t>Story Time </a:t>
            </a:r>
            <a:r>
              <a:rPr lang="en-GB" dirty="0"/>
              <a:t>– Daily read-</a:t>
            </a:r>
            <a:r>
              <a:rPr lang="en-GB" dirty="0" err="1"/>
              <a:t>alouds</a:t>
            </a:r>
            <a:r>
              <a:rPr lang="en-GB" dirty="0"/>
              <a:t> enrich vocabulary and strengthen comprehension. Children take part in a daily book vote, promoting choice, engagement, and ownership of their reading experience.</a:t>
            </a:r>
          </a:p>
          <a:p>
            <a:r>
              <a:rPr lang="en-GB" b="1" dirty="0"/>
              <a:t>Reading for Pleasure </a:t>
            </a:r>
            <a:r>
              <a:rPr lang="en-GB" dirty="0"/>
              <a:t>– Children are encouraged to explore books independently or with peers in a cosy, inviting reading corner. Weekly library visits allow children to choose books to take home and story time in the library further enhances the experience, making books exciting, meaningful, and memorable.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4. Comprehension and Oracy</a:t>
            </a:r>
            <a:r>
              <a:rPr lang="en-GB" dirty="0"/>
              <a:t> – Children develop understanding through </a:t>
            </a:r>
            <a:r>
              <a:rPr lang="en-GB" b="1" dirty="0"/>
              <a:t>retelling, predicting</a:t>
            </a:r>
            <a:r>
              <a:rPr lang="en-GB" dirty="0"/>
              <a:t>, and discussing stories. A strong focus on oracy supports language development, with </a:t>
            </a:r>
            <a:r>
              <a:rPr lang="en-GB" b="1" dirty="0"/>
              <a:t>Voice 21 strategies</a:t>
            </a:r>
            <a:r>
              <a:rPr lang="en-GB" dirty="0"/>
              <a:t> such as </a:t>
            </a:r>
            <a:r>
              <a:rPr lang="en-GB" b="1" dirty="0"/>
              <a:t>sentence stems, dialogic talk</a:t>
            </a:r>
            <a:r>
              <a:rPr lang="en-GB" dirty="0"/>
              <a:t>, and structured conversation scaffolding. This builds confidence, vocabulary, active listening, and expressive communication.</a:t>
            </a:r>
          </a:p>
          <a:p>
            <a:endParaRPr lang="en-GB" dirty="0"/>
          </a:p>
        </p:txBody>
      </p:sp>
      <p:sp>
        <p:nvSpPr>
          <p:cNvPr id="4" name="Slide Number Placeholder 3"/>
          <p:cNvSpPr>
            <a:spLocks noGrp="1"/>
          </p:cNvSpPr>
          <p:nvPr>
            <p:ph type="sldNum" sz="quarter" idx="5"/>
          </p:nvPr>
        </p:nvSpPr>
        <p:spPr/>
        <p:txBody>
          <a:bodyPr/>
          <a:lstStyle/>
          <a:p>
            <a:fld id="{5CFF3004-E1E8-451F-B117-003D9E290AFC}" type="slidenum">
              <a:rPr lang="en-GB" smtClean="0"/>
              <a:t>2</a:t>
            </a:fld>
            <a:endParaRPr lang="en-GB"/>
          </a:p>
        </p:txBody>
      </p:sp>
    </p:spTree>
    <p:extLst>
      <p:ext uri="{BB962C8B-B14F-4D97-AF65-F5344CB8AC3E}">
        <p14:creationId xmlns:p14="http://schemas.microsoft.com/office/powerpoint/2010/main" val="272012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en-GB"/>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en-GB"/>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en-GB"/>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en-GB"/>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en-GB"/>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en-GB"/>
            </a:p>
          </p:txBody>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a:xfrm>
            <a:off x="5332412" y="5883275"/>
            <a:ext cx="4324044" cy="365125"/>
          </a:xfrm>
        </p:spPr>
        <p:txBody>
          <a:bodyPr/>
          <a:lstStyle/>
          <a:p>
            <a:endParaRPr lang="en-GB"/>
          </a:p>
        </p:txBody>
      </p:sp>
      <p:sp>
        <p:nvSpPr>
          <p:cNvPr id="6" name="Slide Number Placeholder 5"/>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1448334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D9DE4B1-F64C-4F07-A319-D12CC5F2F254}" type="datetimeFigureOut">
              <a:rPr lang="en-GB" smtClean="0"/>
              <a:t>16/10/2025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1457617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778511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10989070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3831733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18428509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2419001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398625944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508695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951856" y="5867131"/>
            <a:ext cx="551167" cy="365125"/>
          </a:xfrm>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1745997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9DE4B1-F64C-4F07-A319-D12CC5F2F254}" type="datetimeFigureOut">
              <a:rPr lang="en-GB" smtClean="0"/>
              <a:t>16/10/2025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2239323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9DE4B1-F64C-4F07-A319-D12CC5F2F254}" type="datetimeFigureOut">
              <a:rPr lang="en-GB" smtClean="0"/>
              <a:t>16/10/2025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1258484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9DE4B1-F64C-4F07-A319-D12CC5F2F254}" type="datetimeFigureOut">
              <a:rPr lang="en-GB" smtClean="0"/>
              <a:t>16/10/2025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756382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9DE4B1-F64C-4F07-A319-D12CC5F2F254}" type="datetimeFigureOut">
              <a:rPr lang="en-GB" smtClean="0"/>
              <a:t>16/10/2025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573774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9DE4B1-F64C-4F07-A319-D12CC5F2F254}" type="datetimeFigureOut">
              <a:rPr lang="en-GB" smtClean="0"/>
              <a:t>16/10/2025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3093391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D9DE4B1-F64C-4F07-A319-D12CC5F2F254}" type="datetimeFigureOut">
              <a:rPr lang="en-GB" smtClean="0"/>
              <a:t>16/10/2025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2939229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D9DE4B1-F64C-4F07-A319-D12CC5F2F254}" type="datetimeFigureOut">
              <a:rPr lang="en-GB" smtClean="0"/>
              <a:t>16/10/2025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A496BCF-EF9E-46F6-9AF3-597D47676000}" type="slidenum">
              <a:rPr lang="en-GB" smtClean="0"/>
              <a:t>‹#›</a:t>
            </a:fld>
            <a:endParaRPr lang="en-GB"/>
          </a:p>
        </p:txBody>
      </p:sp>
    </p:spTree>
    <p:extLst>
      <p:ext uri="{BB962C8B-B14F-4D97-AF65-F5344CB8AC3E}">
        <p14:creationId xmlns:p14="http://schemas.microsoft.com/office/powerpoint/2010/main" val="2043403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en-GB"/>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en-GB"/>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en-GB"/>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en-GB"/>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en-GB"/>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en-GB"/>
            </a:p>
          </p:txBody>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8D9DE4B1-F64C-4F07-A319-D12CC5F2F254}" type="datetimeFigureOut">
              <a:rPr lang="en-GB" smtClean="0"/>
              <a:t>16/10/2025</a:t>
            </a:fld>
            <a:endParaRPr lang="en-GB"/>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A496BCF-EF9E-46F6-9AF3-597D47676000}" type="slidenum">
              <a:rPr lang="en-GB" smtClean="0"/>
              <a:t>‹#›</a:t>
            </a:fld>
            <a:endParaRPr lang="en-GB"/>
          </a:p>
        </p:txBody>
      </p:sp>
    </p:spTree>
    <p:extLst>
      <p:ext uri="{BB962C8B-B14F-4D97-AF65-F5344CB8AC3E}">
        <p14:creationId xmlns:p14="http://schemas.microsoft.com/office/powerpoint/2010/main" val="35846569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E212453-B6EA-8D16-D3F1-BD4A14569BF5}"/>
              </a:ext>
            </a:extLst>
          </p:cNvPr>
          <p:cNvSpPr txBox="1"/>
          <p:nvPr/>
        </p:nvSpPr>
        <p:spPr>
          <a:xfrm>
            <a:off x="2105024" y="953185"/>
            <a:ext cx="9153525" cy="5016758"/>
          </a:xfrm>
          <a:prstGeom prst="rect">
            <a:avLst/>
          </a:prstGeom>
          <a:noFill/>
        </p:spPr>
        <p:txBody>
          <a:bodyPr wrap="square">
            <a:spAutoFit/>
          </a:bodyPr>
          <a:lstStyle/>
          <a:p>
            <a:pPr algn="ctr"/>
            <a:br>
              <a:rPr lang="en-GB" sz="2800" dirty="0">
                <a:solidFill>
                  <a:srgbClr val="002060"/>
                </a:solidFill>
              </a:rPr>
            </a:br>
            <a:r>
              <a:rPr lang="en-GB" sz="6600" b="1" dirty="0">
                <a:solidFill>
                  <a:srgbClr val="002060"/>
                </a:solidFill>
              </a:rPr>
              <a:t>Reading: </a:t>
            </a:r>
            <a:r>
              <a:rPr lang="en-GB" sz="6600" dirty="0">
                <a:solidFill>
                  <a:srgbClr val="002060"/>
                </a:solidFill>
              </a:rPr>
              <a:t>What does it look like at Saint Joseph’s?</a:t>
            </a:r>
          </a:p>
          <a:p>
            <a:pPr algn="ctr"/>
            <a:endParaRPr lang="en-GB" sz="6600" dirty="0">
              <a:solidFill>
                <a:srgbClr val="002060"/>
              </a:solidFill>
            </a:endParaRPr>
          </a:p>
          <a:p>
            <a:pPr algn="ctr"/>
            <a:endParaRPr lang="en-GB" sz="2800" dirty="0"/>
          </a:p>
        </p:txBody>
      </p:sp>
    </p:spTree>
    <p:extLst>
      <p:ext uri="{BB962C8B-B14F-4D97-AF65-F5344CB8AC3E}">
        <p14:creationId xmlns:p14="http://schemas.microsoft.com/office/powerpoint/2010/main" val="3890419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A047E-4487-4446-E50E-C178D0766ECF}"/>
              </a:ext>
            </a:extLst>
          </p:cNvPr>
          <p:cNvSpPr>
            <a:spLocks noGrp="1"/>
          </p:cNvSpPr>
          <p:nvPr>
            <p:ph type="title"/>
          </p:nvPr>
        </p:nvSpPr>
        <p:spPr>
          <a:xfrm>
            <a:off x="1484310" y="1"/>
            <a:ext cx="10018713" cy="970384"/>
          </a:xfrm>
        </p:spPr>
        <p:txBody>
          <a:bodyPr/>
          <a:lstStyle/>
          <a:p>
            <a:r>
              <a:rPr lang="en-GB" dirty="0"/>
              <a:t>What does reading look like in the </a:t>
            </a:r>
            <a:r>
              <a:rPr lang="en-GB" dirty="0">
                <a:highlight>
                  <a:srgbClr val="FFFF00"/>
                </a:highlight>
              </a:rPr>
              <a:t>EYFS</a:t>
            </a:r>
            <a:r>
              <a:rPr lang="en-GB" dirty="0"/>
              <a:t>?</a:t>
            </a:r>
          </a:p>
        </p:txBody>
      </p:sp>
      <p:pic>
        <p:nvPicPr>
          <p:cNvPr id="4" name="Picture 2" descr="Read Write Inc. Phonics - Welton St ...">
            <a:extLst>
              <a:ext uri="{FF2B5EF4-FFF2-40B4-BE49-F238E27FC236}">
                <a16:creationId xmlns:a16="http://schemas.microsoft.com/office/drawing/2014/main" id="{38AD9731-A4BE-50B1-8C8C-61B6E04165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2416" y="3003321"/>
            <a:ext cx="2389125" cy="72789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Book Voting Station - Wombwell Park Street Primary">
            <a:extLst>
              <a:ext uri="{FF2B5EF4-FFF2-40B4-BE49-F238E27FC236}">
                <a16:creationId xmlns:a16="http://schemas.microsoft.com/office/drawing/2014/main" id="{554F3E5C-2C26-C429-AE05-F8D1AB4CAEA5}"/>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2551" t="21364" r="2933" b="18485"/>
          <a:stretch>
            <a:fillRect/>
          </a:stretch>
        </p:blipFill>
        <p:spPr bwMode="auto">
          <a:xfrm>
            <a:off x="5259223" y="2599250"/>
            <a:ext cx="2571238" cy="137201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233E518E-3F63-CE11-09AD-620A2B591F0F}"/>
              </a:ext>
            </a:extLst>
          </p:cNvPr>
          <p:cNvSpPr txBox="1"/>
          <p:nvPr/>
        </p:nvSpPr>
        <p:spPr>
          <a:xfrm>
            <a:off x="1796240" y="1096230"/>
            <a:ext cx="4299760" cy="1477328"/>
          </a:xfrm>
          <a:prstGeom prst="rect">
            <a:avLst/>
          </a:prstGeom>
          <a:noFill/>
        </p:spPr>
        <p:txBody>
          <a:bodyPr wrap="square" rtlCol="0">
            <a:spAutoFit/>
          </a:bodyPr>
          <a:lstStyle/>
          <a:p>
            <a:r>
              <a:rPr lang="en-GB" dirty="0"/>
              <a:t>1. </a:t>
            </a:r>
            <a:r>
              <a:rPr lang="en-GB" b="1" dirty="0"/>
              <a:t>Phonics</a:t>
            </a:r>
            <a:r>
              <a:rPr lang="en-GB" dirty="0"/>
              <a:t> – Daily Read Write Inc phonics sessions build letter–sound knowledge and blending skills, with targeted groups and decodable books sent home to support fluency.</a:t>
            </a:r>
          </a:p>
        </p:txBody>
      </p:sp>
      <p:sp>
        <p:nvSpPr>
          <p:cNvPr id="7" name="TextBox 6">
            <a:extLst>
              <a:ext uri="{FF2B5EF4-FFF2-40B4-BE49-F238E27FC236}">
                <a16:creationId xmlns:a16="http://schemas.microsoft.com/office/drawing/2014/main" id="{65625FCA-6599-8143-0ADE-F150EDEFC8CE}"/>
              </a:ext>
            </a:extLst>
          </p:cNvPr>
          <p:cNvSpPr txBox="1"/>
          <p:nvPr/>
        </p:nvSpPr>
        <p:spPr>
          <a:xfrm>
            <a:off x="1796240" y="4365835"/>
            <a:ext cx="4292939" cy="1200329"/>
          </a:xfrm>
          <a:prstGeom prst="rect">
            <a:avLst/>
          </a:prstGeom>
          <a:noFill/>
        </p:spPr>
        <p:txBody>
          <a:bodyPr wrap="square" rtlCol="0">
            <a:spAutoFit/>
          </a:bodyPr>
          <a:lstStyle/>
          <a:p>
            <a:r>
              <a:rPr lang="en-GB" dirty="0"/>
              <a:t>2. </a:t>
            </a:r>
            <a:r>
              <a:rPr lang="en-GB" b="1" dirty="0"/>
              <a:t>Story Time </a:t>
            </a:r>
            <a:r>
              <a:rPr lang="en-GB" dirty="0"/>
              <a:t>– Daily read-</a:t>
            </a:r>
            <a:r>
              <a:rPr lang="en-GB" dirty="0" err="1"/>
              <a:t>alouds</a:t>
            </a:r>
            <a:r>
              <a:rPr lang="en-GB" dirty="0"/>
              <a:t> enhance vocabulary and comprehension, with a daily book vote fostering choice and engagement.</a:t>
            </a:r>
          </a:p>
        </p:txBody>
      </p:sp>
      <p:sp>
        <p:nvSpPr>
          <p:cNvPr id="8" name="TextBox 7">
            <a:extLst>
              <a:ext uri="{FF2B5EF4-FFF2-40B4-BE49-F238E27FC236}">
                <a16:creationId xmlns:a16="http://schemas.microsoft.com/office/drawing/2014/main" id="{3C7F150F-1CDA-C7A3-49D4-67752054D89B}"/>
              </a:ext>
            </a:extLst>
          </p:cNvPr>
          <p:cNvSpPr txBox="1"/>
          <p:nvPr/>
        </p:nvSpPr>
        <p:spPr>
          <a:xfrm>
            <a:off x="6908042" y="4365836"/>
            <a:ext cx="5436358" cy="1200329"/>
          </a:xfrm>
          <a:prstGeom prst="rect">
            <a:avLst/>
          </a:prstGeom>
          <a:noFill/>
        </p:spPr>
        <p:txBody>
          <a:bodyPr wrap="square" rtlCol="0">
            <a:spAutoFit/>
          </a:bodyPr>
          <a:lstStyle/>
          <a:p>
            <a:r>
              <a:rPr lang="en-GB" dirty="0"/>
              <a:t>4</a:t>
            </a:r>
            <a:r>
              <a:rPr lang="en-GB" b="1" dirty="0"/>
              <a:t>. Comprehension and Oracy</a:t>
            </a:r>
            <a:r>
              <a:rPr lang="en-GB" dirty="0"/>
              <a:t> – Children build comprehension through retelling and predicting, supported by Voice 21 oracy strategies that enhance confidence, vocabulary, and communication skills.</a:t>
            </a:r>
          </a:p>
        </p:txBody>
      </p:sp>
      <p:sp>
        <p:nvSpPr>
          <p:cNvPr id="11" name="TextBox 10">
            <a:extLst>
              <a:ext uri="{FF2B5EF4-FFF2-40B4-BE49-F238E27FC236}">
                <a16:creationId xmlns:a16="http://schemas.microsoft.com/office/drawing/2014/main" id="{4C8B28CF-9922-C38E-4149-8497291310C5}"/>
              </a:ext>
            </a:extLst>
          </p:cNvPr>
          <p:cNvSpPr txBox="1"/>
          <p:nvPr/>
        </p:nvSpPr>
        <p:spPr>
          <a:xfrm>
            <a:off x="6908042" y="1096230"/>
            <a:ext cx="5131558" cy="1200329"/>
          </a:xfrm>
          <a:prstGeom prst="rect">
            <a:avLst/>
          </a:prstGeom>
          <a:noFill/>
        </p:spPr>
        <p:txBody>
          <a:bodyPr wrap="square" rtlCol="0">
            <a:spAutoFit/>
          </a:bodyPr>
          <a:lstStyle/>
          <a:p>
            <a:r>
              <a:rPr lang="en-GB" dirty="0"/>
              <a:t>3. </a:t>
            </a:r>
            <a:r>
              <a:rPr lang="en-GB" b="1" dirty="0"/>
              <a:t>Reading for Pleasure </a:t>
            </a:r>
            <a:r>
              <a:rPr lang="en-GB" dirty="0"/>
              <a:t>– Children enjoy independent and peer reading in a cosy reading corner, with weekly library visits for borrowing books and story time to deepen engagement.</a:t>
            </a:r>
          </a:p>
        </p:txBody>
      </p:sp>
      <p:sp>
        <p:nvSpPr>
          <p:cNvPr id="13" name="TextBox 12">
            <a:extLst>
              <a:ext uri="{FF2B5EF4-FFF2-40B4-BE49-F238E27FC236}">
                <a16:creationId xmlns:a16="http://schemas.microsoft.com/office/drawing/2014/main" id="{AE9A80B8-292A-27D2-2CE7-9ABE98FB7321}"/>
              </a:ext>
            </a:extLst>
          </p:cNvPr>
          <p:cNvSpPr txBox="1"/>
          <p:nvPr/>
        </p:nvSpPr>
        <p:spPr>
          <a:xfrm>
            <a:off x="2952401" y="6211668"/>
            <a:ext cx="9239599" cy="646331"/>
          </a:xfrm>
          <a:prstGeom prst="rect">
            <a:avLst/>
          </a:prstGeom>
          <a:noFill/>
        </p:spPr>
        <p:txBody>
          <a:bodyPr wrap="square" rtlCol="0">
            <a:spAutoFit/>
          </a:bodyPr>
          <a:lstStyle/>
          <a:p>
            <a:pPr algn="ctr"/>
            <a:r>
              <a:rPr lang="en-GB" b="1" i="1" dirty="0">
                <a:solidFill>
                  <a:srgbClr val="FF0000"/>
                </a:solidFill>
              </a:rPr>
              <a:t>Combining systematic phonics with a language-rich, talk-focused environment, builds confident early readers.</a:t>
            </a:r>
          </a:p>
        </p:txBody>
      </p:sp>
      <p:pic>
        <p:nvPicPr>
          <p:cNvPr id="1030" name="Picture 6" descr="Positive behaviour for learning: Creating a culture of talk">
            <a:extLst>
              <a:ext uri="{FF2B5EF4-FFF2-40B4-BE49-F238E27FC236}">
                <a16:creationId xmlns:a16="http://schemas.microsoft.com/office/drawing/2014/main" id="{4E457BCD-8044-3333-F907-0285E584C14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06173" y="2573558"/>
            <a:ext cx="1489587" cy="1489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9967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D8FC2-09E1-5C13-7B27-A66554FF5B49}"/>
              </a:ext>
            </a:extLst>
          </p:cNvPr>
          <p:cNvSpPr>
            <a:spLocks noGrp="1"/>
          </p:cNvSpPr>
          <p:nvPr>
            <p:ph type="title"/>
          </p:nvPr>
        </p:nvSpPr>
        <p:spPr>
          <a:xfrm>
            <a:off x="1484310" y="53651"/>
            <a:ext cx="10018713" cy="1013149"/>
          </a:xfrm>
        </p:spPr>
        <p:txBody>
          <a:bodyPr/>
          <a:lstStyle/>
          <a:p>
            <a:r>
              <a:rPr lang="en-GB" dirty="0"/>
              <a:t>What does it look like in </a:t>
            </a:r>
            <a:r>
              <a:rPr lang="en-GB" dirty="0">
                <a:highlight>
                  <a:srgbClr val="FFFF00"/>
                </a:highlight>
              </a:rPr>
              <a:t>Year 1</a:t>
            </a:r>
            <a:r>
              <a:rPr lang="en-GB" dirty="0"/>
              <a:t>?</a:t>
            </a:r>
          </a:p>
        </p:txBody>
      </p:sp>
      <p:pic>
        <p:nvPicPr>
          <p:cNvPr id="4" name="Picture 2" descr="Read Write Inc. Phonics - Welton St ...">
            <a:extLst>
              <a:ext uri="{FF2B5EF4-FFF2-40B4-BE49-F238E27FC236}">
                <a16:creationId xmlns:a16="http://schemas.microsoft.com/office/drawing/2014/main" id="{27F28E43-BE1E-A2C1-786E-48350533C4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90488" y="3061104"/>
            <a:ext cx="2835408" cy="86385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Literacy Zone - Moorside High School">
            <a:extLst>
              <a:ext uri="{FF2B5EF4-FFF2-40B4-BE49-F238E27FC236}">
                <a16:creationId xmlns:a16="http://schemas.microsoft.com/office/drawing/2014/main" id="{9338A9F5-80FD-8123-1990-3DCE2C5935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9124" y="2782977"/>
            <a:ext cx="1742492" cy="100075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E9C159BB-64C2-1D84-6F82-BE3FED53EE15}"/>
              </a:ext>
            </a:extLst>
          </p:cNvPr>
          <p:cNvSpPr txBox="1"/>
          <p:nvPr/>
        </p:nvSpPr>
        <p:spPr>
          <a:xfrm>
            <a:off x="1484310" y="1465167"/>
            <a:ext cx="4454013" cy="1200329"/>
          </a:xfrm>
          <a:prstGeom prst="rect">
            <a:avLst/>
          </a:prstGeom>
          <a:noFill/>
        </p:spPr>
        <p:txBody>
          <a:bodyPr wrap="square" rtlCol="0">
            <a:spAutoFit/>
          </a:bodyPr>
          <a:lstStyle/>
          <a:p>
            <a:r>
              <a:rPr lang="en-GB" dirty="0"/>
              <a:t>1. </a:t>
            </a:r>
            <a:r>
              <a:rPr lang="en-GB" b="1" dirty="0"/>
              <a:t>Phonics and Storybook Sessions:</a:t>
            </a:r>
            <a:r>
              <a:rPr lang="en-GB" dirty="0"/>
              <a:t> Daily Read Write Inc phonics lessons and storybook sessions build decoding skills, fluency, and comprehension.</a:t>
            </a:r>
          </a:p>
        </p:txBody>
      </p:sp>
      <p:sp>
        <p:nvSpPr>
          <p:cNvPr id="8" name="TextBox 7">
            <a:extLst>
              <a:ext uri="{FF2B5EF4-FFF2-40B4-BE49-F238E27FC236}">
                <a16:creationId xmlns:a16="http://schemas.microsoft.com/office/drawing/2014/main" id="{60099DC1-FF29-7D60-9C05-84C73EF061FA}"/>
              </a:ext>
            </a:extLst>
          </p:cNvPr>
          <p:cNvSpPr txBox="1"/>
          <p:nvPr/>
        </p:nvSpPr>
        <p:spPr>
          <a:xfrm>
            <a:off x="1317159" y="4320571"/>
            <a:ext cx="4454013" cy="1200329"/>
          </a:xfrm>
          <a:prstGeom prst="rect">
            <a:avLst/>
          </a:prstGeom>
          <a:noFill/>
        </p:spPr>
        <p:txBody>
          <a:bodyPr wrap="square" rtlCol="0">
            <a:spAutoFit/>
          </a:bodyPr>
          <a:lstStyle/>
          <a:p>
            <a:r>
              <a:rPr lang="en-GB" dirty="0"/>
              <a:t>2. </a:t>
            </a:r>
            <a:r>
              <a:rPr lang="en-GB" b="1" dirty="0"/>
              <a:t>Targeted Reading Practice</a:t>
            </a:r>
            <a:r>
              <a:rPr lang="en-GB" dirty="0"/>
              <a:t>: Daily reading for the lowest 20%, with twice-weekly or weekly reading for others, using their RWI  matched texts to support progress.</a:t>
            </a:r>
          </a:p>
        </p:txBody>
      </p:sp>
      <p:sp>
        <p:nvSpPr>
          <p:cNvPr id="9" name="TextBox 8">
            <a:extLst>
              <a:ext uri="{FF2B5EF4-FFF2-40B4-BE49-F238E27FC236}">
                <a16:creationId xmlns:a16="http://schemas.microsoft.com/office/drawing/2014/main" id="{FF821EDB-8BBE-0412-CF38-E1A196F54651}"/>
              </a:ext>
            </a:extLst>
          </p:cNvPr>
          <p:cNvSpPr txBox="1"/>
          <p:nvPr/>
        </p:nvSpPr>
        <p:spPr>
          <a:xfrm>
            <a:off x="6896610" y="1465168"/>
            <a:ext cx="4640826" cy="1200329"/>
          </a:xfrm>
          <a:prstGeom prst="rect">
            <a:avLst/>
          </a:prstGeom>
          <a:noFill/>
        </p:spPr>
        <p:txBody>
          <a:bodyPr wrap="square" rtlCol="0">
            <a:spAutoFit/>
          </a:bodyPr>
          <a:lstStyle/>
          <a:p>
            <a:r>
              <a:rPr lang="en-GB" dirty="0"/>
              <a:t>3. </a:t>
            </a:r>
            <a:r>
              <a:rPr lang="en-GB" b="1" dirty="0"/>
              <a:t>Story Time and Library Visits</a:t>
            </a:r>
            <a:r>
              <a:rPr lang="en-GB" dirty="0"/>
              <a:t>: Daily story sessions to build vocabulary and enjoyment, plus weekly library visits for book borrowing and story time to encourage a love of reading.</a:t>
            </a:r>
          </a:p>
        </p:txBody>
      </p:sp>
      <p:sp>
        <p:nvSpPr>
          <p:cNvPr id="10" name="TextBox 9">
            <a:extLst>
              <a:ext uri="{FF2B5EF4-FFF2-40B4-BE49-F238E27FC236}">
                <a16:creationId xmlns:a16="http://schemas.microsoft.com/office/drawing/2014/main" id="{6009BFA6-4392-CB90-59FF-BF3CE720652F}"/>
              </a:ext>
            </a:extLst>
          </p:cNvPr>
          <p:cNvSpPr txBox="1"/>
          <p:nvPr/>
        </p:nvSpPr>
        <p:spPr>
          <a:xfrm>
            <a:off x="6931023" y="3980563"/>
            <a:ext cx="4572000" cy="2031325"/>
          </a:xfrm>
          <a:prstGeom prst="rect">
            <a:avLst/>
          </a:prstGeom>
          <a:noFill/>
        </p:spPr>
        <p:txBody>
          <a:bodyPr wrap="square" rtlCol="0">
            <a:spAutoFit/>
          </a:bodyPr>
          <a:lstStyle/>
          <a:p>
            <a:r>
              <a:rPr lang="en-GB" dirty="0"/>
              <a:t>4. </a:t>
            </a:r>
            <a:r>
              <a:rPr lang="en-GB" b="1" dirty="0"/>
              <a:t>Comprehension Development: </a:t>
            </a:r>
            <a:r>
              <a:rPr lang="en-GB" dirty="0"/>
              <a:t>At the start of Year 1, children complete transcription units, progressing later in the year to comprehension lessons that explicitly teach VIPERS skills—developing vocabulary, inference, prediction, explanation, retrieval, sequencing, and summarising.</a:t>
            </a:r>
          </a:p>
        </p:txBody>
      </p:sp>
      <p:sp>
        <p:nvSpPr>
          <p:cNvPr id="11" name="TextBox 10">
            <a:extLst>
              <a:ext uri="{FF2B5EF4-FFF2-40B4-BE49-F238E27FC236}">
                <a16:creationId xmlns:a16="http://schemas.microsoft.com/office/drawing/2014/main" id="{FE72A4A8-73C4-6C7E-7EDB-33864EF8E7A8}"/>
              </a:ext>
            </a:extLst>
          </p:cNvPr>
          <p:cNvSpPr txBox="1"/>
          <p:nvPr/>
        </p:nvSpPr>
        <p:spPr>
          <a:xfrm>
            <a:off x="2658475" y="6230240"/>
            <a:ext cx="8844548" cy="646331"/>
          </a:xfrm>
          <a:prstGeom prst="rect">
            <a:avLst/>
          </a:prstGeom>
          <a:noFill/>
        </p:spPr>
        <p:txBody>
          <a:bodyPr wrap="square" rtlCol="0">
            <a:spAutoFit/>
          </a:bodyPr>
          <a:lstStyle/>
          <a:p>
            <a:pPr algn="ctr"/>
            <a:r>
              <a:rPr lang="en-GB" b="1" i="1" dirty="0">
                <a:solidFill>
                  <a:srgbClr val="FF0000"/>
                </a:solidFill>
              </a:rPr>
              <a:t>Reading in Year 1 integrates daily phonics, structured reading support, targeted practice, and rich language experiences to cultivate confident, fluent readers.</a:t>
            </a:r>
          </a:p>
        </p:txBody>
      </p:sp>
    </p:spTree>
    <p:extLst>
      <p:ext uri="{BB962C8B-B14F-4D97-AF65-F5344CB8AC3E}">
        <p14:creationId xmlns:p14="http://schemas.microsoft.com/office/powerpoint/2010/main" val="3551650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D3875-DA7F-DFEF-E70A-E2E634243C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D2AEBC-D19C-FB9D-620F-9B5FC07D8236}"/>
              </a:ext>
            </a:extLst>
          </p:cNvPr>
          <p:cNvSpPr>
            <a:spLocks noGrp="1"/>
          </p:cNvSpPr>
          <p:nvPr>
            <p:ph type="title"/>
          </p:nvPr>
        </p:nvSpPr>
        <p:spPr>
          <a:xfrm>
            <a:off x="1484310" y="69202"/>
            <a:ext cx="10018713" cy="863859"/>
          </a:xfrm>
        </p:spPr>
        <p:txBody>
          <a:bodyPr/>
          <a:lstStyle/>
          <a:p>
            <a:r>
              <a:rPr lang="en-GB" dirty="0"/>
              <a:t>What does it look like in </a:t>
            </a:r>
            <a:r>
              <a:rPr lang="en-GB" dirty="0">
                <a:highlight>
                  <a:srgbClr val="FFFF00"/>
                </a:highlight>
              </a:rPr>
              <a:t>Year 2</a:t>
            </a:r>
            <a:r>
              <a:rPr lang="en-GB" dirty="0"/>
              <a:t>?</a:t>
            </a:r>
          </a:p>
        </p:txBody>
      </p:sp>
      <p:sp>
        <p:nvSpPr>
          <p:cNvPr id="3" name="Content Placeholder 2">
            <a:extLst>
              <a:ext uri="{FF2B5EF4-FFF2-40B4-BE49-F238E27FC236}">
                <a16:creationId xmlns:a16="http://schemas.microsoft.com/office/drawing/2014/main" id="{A508F253-7202-6ED0-3AAF-BE85CCBD65BA}"/>
              </a:ext>
            </a:extLst>
          </p:cNvPr>
          <p:cNvSpPr>
            <a:spLocks noGrp="1"/>
          </p:cNvSpPr>
          <p:nvPr>
            <p:ph idx="1"/>
          </p:nvPr>
        </p:nvSpPr>
        <p:spPr>
          <a:xfrm>
            <a:off x="1953863" y="100374"/>
            <a:ext cx="3880792" cy="3124201"/>
          </a:xfrm>
        </p:spPr>
        <p:txBody>
          <a:bodyPr>
            <a:normAutofit/>
          </a:bodyPr>
          <a:lstStyle/>
          <a:p>
            <a:pPr marL="0" indent="0" algn="ctr">
              <a:buNone/>
            </a:pPr>
            <a:r>
              <a:rPr lang="en-GB" sz="1800" dirty="0"/>
              <a:t>1. Children who still require additional </a:t>
            </a:r>
            <a:r>
              <a:rPr lang="en-GB" sz="1800" dirty="0">
                <a:solidFill>
                  <a:srgbClr val="FF0000"/>
                </a:solidFill>
              </a:rPr>
              <a:t>phonics</a:t>
            </a:r>
            <a:r>
              <a:rPr lang="en-GB" sz="1800" dirty="0"/>
              <a:t> support go out with Reception and Year 1 children for phonics (grouped accordingly).</a:t>
            </a:r>
          </a:p>
        </p:txBody>
      </p:sp>
      <p:pic>
        <p:nvPicPr>
          <p:cNvPr id="1026" name="Picture 2" descr="Read Write Inc. Phonics - Welton St ...">
            <a:extLst>
              <a:ext uri="{FF2B5EF4-FFF2-40B4-BE49-F238E27FC236}">
                <a16:creationId xmlns:a16="http://schemas.microsoft.com/office/drawing/2014/main" id="{6788EA77-62F5-A8E9-63B9-C609D8653F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6555" y="2335516"/>
            <a:ext cx="2835408" cy="863859"/>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0E0557E2-2B6E-5198-AA74-D6B7639FEEAB}"/>
              </a:ext>
            </a:extLst>
          </p:cNvPr>
          <p:cNvSpPr txBox="1">
            <a:spLocks/>
          </p:cNvSpPr>
          <p:nvPr/>
        </p:nvSpPr>
        <p:spPr>
          <a:xfrm>
            <a:off x="6826900" y="417615"/>
            <a:ext cx="4330021" cy="312420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Font typeface="Arial"/>
              <a:buNone/>
            </a:pPr>
            <a:r>
              <a:rPr lang="en-GB" sz="1800" dirty="0"/>
              <a:t>2. Children who do not require phonics sessions take part in guided reading (again grouped accordingly) to mainly help develop their word reading fluency. This is important to support children in developing fluency before they enter KS2!</a:t>
            </a:r>
          </a:p>
        </p:txBody>
      </p:sp>
      <p:pic>
        <p:nvPicPr>
          <p:cNvPr id="1028" name="Picture 4" descr="Guided Reading - KNILT">
            <a:extLst>
              <a:ext uri="{FF2B5EF4-FFF2-40B4-BE49-F238E27FC236}">
                <a16:creationId xmlns:a16="http://schemas.microsoft.com/office/drawing/2014/main" id="{F7CAAB5B-7E05-DE87-FA65-5BCEE3C4C0F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68" t="13950" r="768" b="24888"/>
          <a:stretch>
            <a:fillRect/>
          </a:stretch>
        </p:blipFill>
        <p:spPr bwMode="auto">
          <a:xfrm>
            <a:off x="8084018" y="2890773"/>
            <a:ext cx="1771386" cy="836995"/>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a:extLst>
              <a:ext uri="{FF2B5EF4-FFF2-40B4-BE49-F238E27FC236}">
                <a16:creationId xmlns:a16="http://schemas.microsoft.com/office/drawing/2014/main" id="{9623F570-99D4-B092-EAE2-47B1E0840E6E}"/>
              </a:ext>
            </a:extLst>
          </p:cNvPr>
          <p:cNvSpPr txBox="1">
            <a:spLocks/>
          </p:cNvSpPr>
          <p:nvPr/>
        </p:nvSpPr>
        <p:spPr>
          <a:xfrm>
            <a:off x="6999951" y="3224575"/>
            <a:ext cx="4330021" cy="312420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Font typeface="Arial"/>
              <a:buNone/>
            </a:pPr>
            <a:r>
              <a:rPr lang="en-GB" sz="1800" dirty="0"/>
              <a:t>3. </a:t>
            </a:r>
            <a:r>
              <a:rPr lang="en-GB" sz="1800" dirty="0">
                <a:solidFill>
                  <a:srgbClr val="FF0000"/>
                </a:solidFill>
              </a:rPr>
              <a:t>Whole class reading comprehension </a:t>
            </a:r>
            <a:r>
              <a:rPr lang="en-GB" sz="1800" dirty="0"/>
              <a:t>sessions will be introduced in Autumn 1 and they will be linked to the </a:t>
            </a:r>
            <a:r>
              <a:rPr lang="en-GB" sz="1800" dirty="0">
                <a:solidFill>
                  <a:srgbClr val="FF0000"/>
                </a:solidFill>
              </a:rPr>
              <a:t>VIPERS</a:t>
            </a:r>
            <a:r>
              <a:rPr lang="en-GB" sz="1800" dirty="0"/>
              <a:t> reading skills. This will be once a week in an English lesson. All children will be in this lesson! </a:t>
            </a:r>
          </a:p>
        </p:txBody>
      </p:sp>
      <p:pic>
        <p:nvPicPr>
          <p:cNvPr id="1030" name="Picture 6" descr="Literacy Zone - Moorside High School">
            <a:extLst>
              <a:ext uri="{FF2B5EF4-FFF2-40B4-BE49-F238E27FC236}">
                <a16:creationId xmlns:a16="http://schemas.microsoft.com/office/drawing/2014/main" id="{D598F8BB-89EF-4392-9645-F2AB172C23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27877" y="5660847"/>
            <a:ext cx="1742492" cy="1000755"/>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a:extLst>
              <a:ext uri="{FF2B5EF4-FFF2-40B4-BE49-F238E27FC236}">
                <a16:creationId xmlns:a16="http://schemas.microsoft.com/office/drawing/2014/main" id="{2438BF72-76E4-87BC-4311-0FB169FA52C6}"/>
              </a:ext>
            </a:extLst>
          </p:cNvPr>
          <p:cNvSpPr txBox="1">
            <a:spLocks/>
          </p:cNvSpPr>
          <p:nvPr/>
        </p:nvSpPr>
        <p:spPr>
          <a:xfrm>
            <a:off x="2074770" y="3633425"/>
            <a:ext cx="4211218" cy="312420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Font typeface="Arial"/>
              <a:buNone/>
            </a:pPr>
            <a:r>
              <a:rPr lang="en-GB" sz="1800" dirty="0"/>
              <a:t>4. Daily readers (Lowest 20%) will be heard all year round. </a:t>
            </a:r>
          </a:p>
          <a:p>
            <a:pPr marL="0" indent="0" algn="ctr">
              <a:buFont typeface="Arial"/>
              <a:buNone/>
            </a:pPr>
            <a:r>
              <a:rPr lang="en-GB" sz="1800" dirty="0">
                <a:solidFill>
                  <a:srgbClr val="0070C0"/>
                </a:solidFill>
              </a:rPr>
              <a:t>Children will visit the library once a week to take a reading for pleasure book home alongside their banded book. </a:t>
            </a:r>
          </a:p>
          <a:p>
            <a:pPr marL="0" indent="0" algn="ctr">
              <a:buFont typeface="Arial"/>
              <a:buNone/>
            </a:pPr>
            <a:r>
              <a:rPr lang="en-GB" sz="1800" dirty="0">
                <a:solidFill>
                  <a:srgbClr val="0070C0"/>
                </a:solidFill>
              </a:rPr>
              <a:t>They will also visit once a week for story time </a:t>
            </a:r>
            <a:r>
              <a:rPr lang="en-GB" sz="1800" dirty="0">
                <a:solidFill>
                  <a:srgbClr val="0070C0"/>
                </a:solidFill>
                <a:sym typeface="Wingdings" panose="05000000000000000000" pitchFamily="2" charset="2"/>
              </a:rPr>
              <a:t></a:t>
            </a:r>
          </a:p>
          <a:p>
            <a:pPr marL="0" indent="0" algn="ctr">
              <a:buFont typeface="Arial"/>
              <a:buNone/>
            </a:pPr>
            <a:r>
              <a:rPr lang="en-GB" sz="1800" dirty="0">
                <a:solidFill>
                  <a:srgbClr val="0070C0"/>
                </a:solidFill>
                <a:sym typeface="Wingdings" panose="05000000000000000000" pitchFamily="2" charset="2"/>
              </a:rPr>
              <a:t>Storytime every day.</a:t>
            </a:r>
            <a:endParaRPr lang="en-GB" sz="1800" dirty="0">
              <a:solidFill>
                <a:srgbClr val="0070C0"/>
              </a:solidFill>
            </a:endParaRPr>
          </a:p>
        </p:txBody>
      </p:sp>
    </p:spTree>
    <p:extLst>
      <p:ext uri="{BB962C8B-B14F-4D97-AF65-F5344CB8AC3E}">
        <p14:creationId xmlns:p14="http://schemas.microsoft.com/office/powerpoint/2010/main" val="2848368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EED7D-86C7-A5E6-40F1-4200784AA3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89FC1F-EA7B-C8B9-75E4-6DF895A715E4}"/>
              </a:ext>
            </a:extLst>
          </p:cNvPr>
          <p:cNvSpPr>
            <a:spLocks noGrp="1"/>
          </p:cNvSpPr>
          <p:nvPr>
            <p:ph type="title"/>
          </p:nvPr>
        </p:nvSpPr>
        <p:spPr>
          <a:xfrm>
            <a:off x="1484310" y="69202"/>
            <a:ext cx="10018713" cy="863859"/>
          </a:xfrm>
        </p:spPr>
        <p:txBody>
          <a:bodyPr/>
          <a:lstStyle/>
          <a:p>
            <a:r>
              <a:rPr lang="en-GB" dirty="0"/>
              <a:t>What does it look like in </a:t>
            </a:r>
            <a:r>
              <a:rPr lang="en-GB" dirty="0">
                <a:highlight>
                  <a:srgbClr val="FFFF00"/>
                </a:highlight>
              </a:rPr>
              <a:t>KS2</a:t>
            </a:r>
            <a:r>
              <a:rPr lang="en-GB" dirty="0"/>
              <a:t>?</a:t>
            </a:r>
          </a:p>
        </p:txBody>
      </p:sp>
      <p:sp>
        <p:nvSpPr>
          <p:cNvPr id="3" name="Content Placeholder 2">
            <a:extLst>
              <a:ext uri="{FF2B5EF4-FFF2-40B4-BE49-F238E27FC236}">
                <a16:creationId xmlns:a16="http://schemas.microsoft.com/office/drawing/2014/main" id="{24739BED-45E7-EF31-3B29-B873A9AB9C60}"/>
              </a:ext>
            </a:extLst>
          </p:cNvPr>
          <p:cNvSpPr>
            <a:spLocks noGrp="1"/>
          </p:cNvSpPr>
          <p:nvPr>
            <p:ph idx="1"/>
          </p:nvPr>
        </p:nvSpPr>
        <p:spPr>
          <a:xfrm>
            <a:off x="1755636" y="608371"/>
            <a:ext cx="3880792" cy="1609612"/>
          </a:xfrm>
        </p:spPr>
        <p:txBody>
          <a:bodyPr>
            <a:normAutofit/>
          </a:bodyPr>
          <a:lstStyle/>
          <a:p>
            <a:pPr marL="0" indent="0" algn="ctr">
              <a:buNone/>
            </a:pPr>
            <a:r>
              <a:rPr lang="en-GB" sz="1800" dirty="0"/>
              <a:t>1. Children who failed the phonics re-test in Year 2 are to continue to have phonics intervention .</a:t>
            </a:r>
          </a:p>
        </p:txBody>
      </p:sp>
      <p:pic>
        <p:nvPicPr>
          <p:cNvPr id="1026" name="Picture 2" descr="Read Write Inc. Phonics - Welton St ...">
            <a:extLst>
              <a:ext uri="{FF2B5EF4-FFF2-40B4-BE49-F238E27FC236}">
                <a16:creationId xmlns:a16="http://schemas.microsoft.com/office/drawing/2014/main" id="{7C75D497-E667-BA27-26B8-FA5E10F8CA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95147" y="1979715"/>
            <a:ext cx="1652480" cy="503458"/>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7D77674A-357A-CA5A-84C3-CE69FB406DB2}"/>
              </a:ext>
            </a:extLst>
          </p:cNvPr>
          <p:cNvSpPr txBox="1">
            <a:spLocks/>
          </p:cNvSpPr>
          <p:nvPr/>
        </p:nvSpPr>
        <p:spPr>
          <a:xfrm>
            <a:off x="6826900" y="417615"/>
            <a:ext cx="4330021" cy="312420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Font typeface="Arial"/>
              <a:buNone/>
            </a:pPr>
            <a:r>
              <a:rPr lang="en-GB" sz="1800" dirty="0"/>
              <a:t>  </a:t>
            </a:r>
          </a:p>
        </p:txBody>
      </p:sp>
      <p:pic>
        <p:nvPicPr>
          <p:cNvPr id="1030" name="Picture 6" descr="Literacy Zone - Moorside High School">
            <a:extLst>
              <a:ext uri="{FF2B5EF4-FFF2-40B4-BE49-F238E27FC236}">
                <a16:creationId xmlns:a16="http://schemas.microsoft.com/office/drawing/2014/main" id="{4317EA64-4BF7-7A5A-59D2-28769386A0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87752" y="3541816"/>
            <a:ext cx="1436172" cy="824828"/>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a:extLst>
              <a:ext uri="{FF2B5EF4-FFF2-40B4-BE49-F238E27FC236}">
                <a16:creationId xmlns:a16="http://schemas.microsoft.com/office/drawing/2014/main" id="{309D066E-8D9D-0F77-D441-B4C6E5774510}"/>
              </a:ext>
            </a:extLst>
          </p:cNvPr>
          <p:cNvSpPr txBox="1">
            <a:spLocks/>
          </p:cNvSpPr>
          <p:nvPr/>
        </p:nvSpPr>
        <p:spPr>
          <a:xfrm>
            <a:off x="1610035" y="3077917"/>
            <a:ext cx="5091140" cy="3124201"/>
          </a:xfrm>
          <a:prstGeom prst="rect">
            <a:avLst/>
          </a:prstGeom>
        </p:spPr>
        <p:txBody>
          <a:bodyPr vert="horz" lIns="91440" tIns="45720" rIns="91440" bIns="45720" rtlCol="0" anchor="ctr">
            <a:normAutofit fontScale="92500" lnSpcReduction="1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Font typeface="Arial"/>
              <a:buNone/>
            </a:pPr>
            <a:r>
              <a:rPr lang="en-GB" sz="1800" dirty="0"/>
              <a:t>3. Daily readers (Lowest 20%) will be heard all year round. </a:t>
            </a:r>
          </a:p>
          <a:p>
            <a:pPr marL="0" indent="0" algn="ctr">
              <a:buFont typeface="Arial"/>
              <a:buNone/>
            </a:pPr>
            <a:r>
              <a:rPr lang="en-GB" sz="1800" dirty="0">
                <a:solidFill>
                  <a:srgbClr val="0070C0"/>
                </a:solidFill>
              </a:rPr>
              <a:t>Children will visit the library once a week to take a reading for pleasure book home alongside their banded book. They are to have an opportunity to sit and use the library as a calming reading space. It is valued by the children!</a:t>
            </a:r>
          </a:p>
          <a:p>
            <a:pPr marL="0" indent="0" algn="ctr">
              <a:buFont typeface="Arial"/>
              <a:buNone/>
            </a:pPr>
            <a:r>
              <a:rPr lang="en-GB" sz="1800" b="1" dirty="0">
                <a:solidFill>
                  <a:srgbClr val="0070C0"/>
                </a:solidFill>
                <a:sym typeface="Wingdings" panose="05000000000000000000" pitchFamily="2" charset="2"/>
              </a:rPr>
              <a:t>Storytime every day at least 3 x a week</a:t>
            </a:r>
          </a:p>
          <a:p>
            <a:pPr marL="0" indent="0" algn="ctr">
              <a:buFont typeface="Arial"/>
              <a:buNone/>
            </a:pPr>
            <a:r>
              <a:rPr lang="en-GB" sz="1800" dirty="0">
                <a:sym typeface="Wingdings" panose="05000000000000000000" pitchFamily="2" charset="2"/>
              </a:rPr>
              <a:t>Children will remain on banded books in Year 3 and Children who are Expected/Greater depth in reading to become free readers in Autumn 2. </a:t>
            </a:r>
            <a:endParaRPr lang="en-GB" sz="1800" dirty="0"/>
          </a:p>
        </p:txBody>
      </p:sp>
      <p:sp>
        <p:nvSpPr>
          <p:cNvPr id="7" name="Content Placeholder 2">
            <a:extLst>
              <a:ext uri="{FF2B5EF4-FFF2-40B4-BE49-F238E27FC236}">
                <a16:creationId xmlns:a16="http://schemas.microsoft.com/office/drawing/2014/main" id="{28C37C76-3327-2E84-F2CF-D92FF922D852}"/>
              </a:ext>
            </a:extLst>
          </p:cNvPr>
          <p:cNvSpPr txBox="1">
            <a:spLocks/>
          </p:cNvSpPr>
          <p:nvPr/>
        </p:nvSpPr>
        <p:spPr>
          <a:xfrm>
            <a:off x="7329989" y="933061"/>
            <a:ext cx="4138309" cy="3124201"/>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0" indent="0" algn="ctr">
              <a:buFont typeface="Arial"/>
              <a:buNone/>
            </a:pPr>
            <a:r>
              <a:rPr lang="en-GB" sz="1800" dirty="0"/>
              <a:t>2. All children will take part in </a:t>
            </a:r>
            <a:r>
              <a:rPr lang="en-GB" sz="1800" dirty="0">
                <a:solidFill>
                  <a:srgbClr val="FF0000"/>
                </a:solidFill>
              </a:rPr>
              <a:t>whole class daily reading sessions 3 x a week </a:t>
            </a:r>
            <a:r>
              <a:rPr lang="en-GB" sz="1800" dirty="0"/>
              <a:t>(30/35mins per session). These are to focus heavily on the </a:t>
            </a:r>
            <a:r>
              <a:rPr lang="en-GB" sz="1800" dirty="0">
                <a:solidFill>
                  <a:srgbClr val="FF0000"/>
                </a:solidFill>
              </a:rPr>
              <a:t>modelling and teaching of reading fluency! </a:t>
            </a:r>
            <a:r>
              <a:rPr lang="en-GB" sz="1800" dirty="0"/>
              <a:t>They will also explicitly teach the </a:t>
            </a:r>
            <a:r>
              <a:rPr lang="en-GB" sz="1800" dirty="0">
                <a:solidFill>
                  <a:srgbClr val="FF0000"/>
                </a:solidFill>
              </a:rPr>
              <a:t>VIPERS</a:t>
            </a:r>
            <a:r>
              <a:rPr lang="en-GB" sz="1800" dirty="0"/>
              <a:t> reading skills.</a:t>
            </a:r>
          </a:p>
        </p:txBody>
      </p:sp>
    </p:spTree>
    <p:extLst>
      <p:ext uri="{BB962C8B-B14F-4D97-AF65-F5344CB8AC3E}">
        <p14:creationId xmlns:p14="http://schemas.microsoft.com/office/powerpoint/2010/main" val="23406794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TM03457496[[fn=Parallax]]</Template>
  <TotalTime>67935</TotalTime>
  <Words>855</Words>
  <Application>Microsoft Office PowerPoint</Application>
  <PresentationFormat>Widescreen</PresentationFormat>
  <Paragraphs>34</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Arial</vt:lpstr>
      <vt:lpstr>Corbel</vt:lpstr>
      <vt:lpstr>Wingdings</vt:lpstr>
      <vt:lpstr>Parallax</vt:lpstr>
      <vt:lpstr>PowerPoint Presentation</vt:lpstr>
      <vt:lpstr>What does reading look like in the EYFS?</vt:lpstr>
      <vt:lpstr>What does it look like in Year 1?</vt:lpstr>
      <vt:lpstr>What does it look like in Year 2?</vt:lpstr>
      <vt:lpstr>What does it look like in KS2?</vt:lpstr>
    </vt:vector>
  </TitlesOfParts>
  <Company>BWS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expectations 24’-25’</dc:title>
  <dc:creator>Alice Evans</dc:creator>
  <cp:lastModifiedBy>Alice Evans</cp:lastModifiedBy>
  <cp:revision>33</cp:revision>
  <dcterms:created xsi:type="dcterms:W3CDTF">2024-07-24T18:23:40Z</dcterms:created>
  <dcterms:modified xsi:type="dcterms:W3CDTF">2025-10-16T09:02:58Z</dcterms:modified>
</cp:coreProperties>
</file>