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8" r:id="rId3"/>
    <p:sldId id="295" r:id="rId4"/>
    <p:sldId id="274" r:id="rId5"/>
    <p:sldId id="296" r:id="rId6"/>
    <p:sldId id="260" r:id="rId7"/>
    <p:sldId id="292" r:id="rId8"/>
    <p:sldId id="263" r:id="rId9"/>
    <p:sldId id="261" r:id="rId10"/>
    <p:sldId id="264" r:id="rId11"/>
    <p:sldId id="265" r:id="rId12"/>
    <p:sldId id="294" r:id="rId13"/>
    <p:sldId id="289" r:id="rId14"/>
    <p:sldId id="297" r:id="rId15"/>
    <p:sldId id="268" r:id="rId16"/>
    <p:sldId id="266" r:id="rId17"/>
    <p:sldId id="299" r:id="rId18"/>
    <p:sldId id="279"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F97PEKcUnQEwpP1sFziwRXaKT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4414" autoAdjust="0"/>
  </p:normalViewPr>
  <p:slideViewPr>
    <p:cSldViewPr snapToGrid="0">
      <p:cViewPr varScale="1">
        <p:scale>
          <a:sx n="82" d="100"/>
          <a:sy n="82" d="100"/>
        </p:scale>
        <p:origin x="91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56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18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ce3ea4c1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ece3ea4c1d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7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8E3B8C2-4638-4E5A-A2F0-EB7DA9603F5B}"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39D092-27EE-41B1-B552-E3B11C1BF6F1}" type="slidenum">
              <a:rPr lang="en-GB" smtClean="0"/>
              <a:t>‹#›</a:t>
            </a:fld>
            <a:endParaRPr lang="en-GB"/>
          </a:p>
        </p:txBody>
      </p:sp>
    </p:spTree>
    <p:extLst>
      <p:ext uri="{BB962C8B-B14F-4D97-AF65-F5344CB8AC3E}">
        <p14:creationId xmlns:p14="http://schemas.microsoft.com/office/powerpoint/2010/main" val="230623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3887391" y="987426"/>
            <a:ext cx="4629150" cy="4873625"/>
          </a:xfrm>
          <a:prstGeom prst="rect">
            <a:avLst/>
          </a:prstGeom>
          <a:noFill/>
          <a:ln>
            <a:noFill/>
          </a:ln>
        </p:spPr>
      </p:sp>
      <p:sp>
        <p:nvSpPr>
          <p:cNvPr id="64" name="Google Shape;64;p2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gif"/><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339634" y="1576251"/>
            <a:ext cx="8490857"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b="0" i="0" u="sng" strike="noStrike" cap="none" dirty="0">
                <a:solidFill>
                  <a:srgbClr val="002060"/>
                </a:solidFill>
                <a:latin typeface="+mj-lt"/>
                <a:sym typeface="Arial"/>
              </a:rPr>
              <a:t>Welcome to the Year </a:t>
            </a:r>
            <a:r>
              <a:rPr lang="en-GB" sz="5400" u="sng" dirty="0">
                <a:solidFill>
                  <a:srgbClr val="002060"/>
                </a:solidFill>
                <a:latin typeface="+mj-lt"/>
              </a:rPr>
              <a:t>2</a:t>
            </a:r>
            <a:r>
              <a:rPr lang="en-GB" sz="5400" b="0" i="0" u="sng" strike="noStrike" cap="none" dirty="0" smtClean="0">
                <a:solidFill>
                  <a:srgbClr val="002060"/>
                </a:solidFill>
                <a:latin typeface="+mj-lt"/>
                <a:sym typeface="Arial"/>
              </a:rPr>
              <a:t> </a:t>
            </a:r>
            <a:r>
              <a:rPr lang="en-GB" sz="5400" b="0" i="0" u="sng" strike="noStrike" cap="none" dirty="0">
                <a:solidFill>
                  <a:srgbClr val="002060"/>
                </a:solidFill>
                <a:latin typeface="+mj-lt"/>
                <a:sym typeface="Arial"/>
              </a:rPr>
              <a:t>Parent </a:t>
            </a:r>
            <a:r>
              <a:rPr lang="en-GB" sz="5400" b="0" i="0" u="sng" strike="noStrike" cap="none" dirty="0" smtClean="0">
                <a:solidFill>
                  <a:srgbClr val="002060"/>
                </a:solidFill>
                <a:latin typeface="+mj-lt"/>
                <a:sym typeface="Arial"/>
              </a:rPr>
              <a:t>Workshop </a:t>
            </a:r>
            <a:endParaRPr sz="5400" b="0" i="0" u="sng" strike="noStrike" cap="none" dirty="0">
              <a:solidFill>
                <a:srgbClr val="002060"/>
              </a:solidFill>
              <a:latin typeface="+mj-lt"/>
              <a:sym typeface="Arial"/>
            </a:endParaRPr>
          </a:p>
        </p:txBody>
      </p:sp>
      <p:pic>
        <p:nvPicPr>
          <p:cNvPr id="86" name="Google Shape;86;p1"/>
          <p:cNvPicPr preferRelativeResize="0"/>
          <p:nvPr/>
        </p:nvPicPr>
        <p:blipFill rotWithShape="1">
          <a:blip r:embed="rId3">
            <a:alphaModFix/>
          </a:blip>
          <a:srcRect/>
          <a:stretch/>
        </p:blipFill>
        <p:spPr>
          <a:xfrm>
            <a:off x="706107" y="258895"/>
            <a:ext cx="1605280" cy="835025"/>
          </a:xfrm>
          <a:prstGeom prst="rect">
            <a:avLst/>
          </a:prstGeom>
          <a:noFill/>
          <a:ln>
            <a:noFill/>
          </a:ln>
        </p:spPr>
      </p:pic>
      <p:pic>
        <p:nvPicPr>
          <p:cNvPr id="87" name="Google Shape;87;p1"/>
          <p:cNvPicPr preferRelativeResize="0"/>
          <p:nvPr/>
        </p:nvPicPr>
        <p:blipFill rotWithShape="1">
          <a:blip r:embed="rId4">
            <a:alphaModFix/>
          </a:blip>
          <a:srcRect l="37610" t="14201" r="20951" b="22189"/>
          <a:stretch/>
        </p:blipFill>
        <p:spPr>
          <a:xfrm>
            <a:off x="2906915" y="3444240"/>
            <a:ext cx="3354959" cy="2786314"/>
          </a:xfrm>
          <a:prstGeom prst="rect">
            <a:avLst/>
          </a:prstGeom>
          <a:noFill/>
          <a:ln>
            <a:noFill/>
          </a:ln>
        </p:spPr>
      </p:pic>
      <p:pic>
        <p:nvPicPr>
          <p:cNvPr id="7"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338" y="137160"/>
            <a:ext cx="1752662" cy="131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p:nvPr/>
        </p:nvSpPr>
        <p:spPr>
          <a:xfrm>
            <a:off x="338907" y="345364"/>
            <a:ext cx="4615562" cy="63709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u="sng" dirty="0">
                <a:solidFill>
                  <a:srgbClr val="002060"/>
                </a:solidFill>
                <a:latin typeface="+mj-lt"/>
                <a:sym typeface="Arial"/>
              </a:rPr>
              <a:t>Reading</a:t>
            </a:r>
            <a:endParaRPr sz="1200" dirty="0">
              <a:solidFill>
                <a:srgbClr val="002060"/>
              </a:solidFill>
              <a:latin typeface="+mj-lt"/>
            </a:endParaRPr>
          </a:p>
          <a:p>
            <a:pPr marL="0" marR="0" lvl="0" indent="0" algn="l" rtl="0">
              <a:spcBef>
                <a:spcPts val="0"/>
              </a:spcBef>
              <a:spcAft>
                <a:spcPts val="0"/>
              </a:spcAft>
              <a:buNone/>
            </a:pPr>
            <a:endParaRPr sz="2400" dirty="0">
              <a:solidFill>
                <a:srgbClr val="008000"/>
              </a:solidFill>
              <a:highlight>
                <a:srgbClr val="FFFF00"/>
              </a:highlight>
              <a:latin typeface="+mj-lt"/>
              <a:sym typeface="Arial"/>
            </a:endParaRPr>
          </a:p>
          <a:p>
            <a:pPr marL="285750" indent="-285750">
              <a:buFont typeface="Wingdings" panose="05000000000000000000" pitchFamily="2" charset="2"/>
              <a:buChar char="Ø"/>
            </a:pPr>
            <a:r>
              <a:rPr lang="en-US" sz="2000" dirty="0">
                <a:latin typeface="+mj-lt"/>
                <a:cs typeface="Arial" panose="020B0604020202020204" pitchFamily="34" charset="0"/>
              </a:rPr>
              <a:t>In school, we do </a:t>
            </a:r>
            <a:r>
              <a:rPr lang="en-US" sz="2000" dirty="0" smtClean="0">
                <a:latin typeface="+mj-lt"/>
                <a:cs typeface="Arial" panose="020B0604020202020204" pitchFamily="34" charset="0"/>
              </a:rPr>
              <a:t>whole class reading</a:t>
            </a:r>
            <a:r>
              <a:rPr lang="en-US" sz="2000" dirty="0">
                <a:latin typeface="+mj-lt"/>
                <a:cs typeface="Arial" panose="020B0604020202020204" pitchFamily="34" charset="0"/>
              </a:rPr>
              <a:t>. This allows the class to </a:t>
            </a:r>
            <a:r>
              <a:rPr lang="en-US" sz="2000" dirty="0" smtClean="0">
                <a:latin typeface="+mj-lt"/>
                <a:cs typeface="Arial" panose="020B0604020202020204" pitchFamily="34" charset="0"/>
              </a:rPr>
              <a:t>explore age appropriate </a:t>
            </a:r>
            <a:r>
              <a:rPr lang="en-US" sz="2000" dirty="0">
                <a:latin typeface="+mj-lt"/>
                <a:cs typeface="Arial" panose="020B0604020202020204" pitchFamily="34" charset="0"/>
              </a:rPr>
              <a:t>texts </a:t>
            </a:r>
            <a:r>
              <a:rPr lang="en-US" sz="2000" dirty="0" smtClean="0">
                <a:latin typeface="+mj-lt"/>
                <a:cs typeface="Arial" panose="020B0604020202020204" pitchFamily="34" charset="0"/>
              </a:rPr>
              <a:t>together. </a:t>
            </a:r>
          </a:p>
          <a:p>
            <a:pPr marL="285750" indent="-285750">
              <a:buFont typeface="Wingdings" panose="05000000000000000000" pitchFamily="2" charset="2"/>
              <a:buChar char="Ø"/>
            </a:pPr>
            <a:r>
              <a:rPr lang="en-US" sz="2000" dirty="0" smtClean="0">
                <a:latin typeface="+mj-lt"/>
                <a:cs typeface="Arial" panose="020B0604020202020204" pitchFamily="34" charset="0"/>
              </a:rPr>
              <a:t>The </a:t>
            </a:r>
            <a:r>
              <a:rPr lang="en-US" sz="2000" dirty="0">
                <a:latin typeface="+mj-lt"/>
                <a:cs typeface="Arial" panose="020B0604020202020204" pitchFamily="34" charset="0"/>
              </a:rPr>
              <a:t>children are exposed </a:t>
            </a:r>
            <a:r>
              <a:rPr lang="en-US" sz="2000" dirty="0" smtClean="0">
                <a:latin typeface="+mj-lt"/>
                <a:cs typeface="Arial" panose="020B0604020202020204" pitchFamily="34" charset="0"/>
              </a:rPr>
              <a:t>to </a:t>
            </a:r>
            <a:r>
              <a:rPr lang="en-US" sz="2000" dirty="0">
                <a:latin typeface="+mj-lt"/>
                <a:cs typeface="Arial" panose="020B0604020202020204" pitchFamily="34" charset="0"/>
              </a:rPr>
              <a:t>vocabulary and the children have an opportunity to explore different fiction, non-fiction and poetry books. </a:t>
            </a:r>
            <a:endParaRPr lang="en-GB" sz="2000" dirty="0">
              <a:latin typeface="+mj-lt"/>
              <a:cs typeface="Arial" panose="020B0604020202020204" pitchFamily="34" charset="0"/>
            </a:endParaRPr>
          </a:p>
          <a:p>
            <a:pPr marL="285750" indent="-285750">
              <a:buFont typeface="Wingdings" panose="05000000000000000000" pitchFamily="2" charset="2"/>
              <a:buChar char="Ø"/>
            </a:pPr>
            <a:r>
              <a:rPr lang="en-GB" sz="2000" dirty="0">
                <a:latin typeface="+mj-lt"/>
                <a:cs typeface="Arial" panose="020B0604020202020204" pitchFamily="34" charset="0"/>
              </a:rPr>
              <a:t>The children will then </a:t>
            </a:r>
            <a:r>
              <a:rPr lang="en-GB" sz="2000" dirty="0" smtClean="0">
                <a:latin typeface="+mj-lt"/>
                <a:cs typeface="Arial" panose="020B0604020202020204" pitchFamily="34" charset="0"/>
              </a:rPr>
              <a:t>answer questions </a:t>
            </a:r>
            <a:r>
              <a:rPr lang="en-GB" sz="2000" dirty="0">
                <a:latin typeface="+mj-lt"/>
                <a:cs typeface="Arial" panose="020B0604020202020204" pitchFamily="34" charset="0"/>
              </a:rPr>
              <a:t>based on the pages that they have read that day or other tasks depending on the focus for the lesson</a:t>
            </a:r>
            <a:r>
              <a:rPr lang="en-GB" sz="2000" dirty="0" smtClean="0">
                <a:latin typeface="+mj-lt"/>
                <a:cs typeface="Arial" panose="020B0604020202020204" pitchFamily="34" charset="0"/>
              </a:rPr>
              <a:t>. </a:t>
            </a:r>
          </a:p>
          <a:p>
            <a:pPr marL="285750" indent="-285750">
              <a:buFont typeface="Wingdings" panose="05000000000000000000" pitchFamily="2" charset="2"/>
              <a:buChar char="Ø"/>
            </a:pPr>
            <a:endParaRPr lang="en-GB" sz="2000" b="1" dirty="0">
              <a:solidFill>
                <a:srgbClr val="002060"/>
              </a:solidFill>
              <a:latin typeface="+mj-lt"/>
              <a:cs typeface="Arial" panose="020B0604020202020204" pitchFamily="34" charset="0"/>
              <a:sym typeface="Arial"/>
            </a:endParaRPr>
          </a:p>
          <a:p>
            <a:pPr marL="285750" indent="-285750">
              <a:buFont typeface="Wingdings" panose="05000000000000000000" pitchFamily="2" charset="2"/>
              <a:buChar char="Ø"/>
            </a:pPr>
            <a:r>
              <a:rPr lang="en-GB" sz="2000" b="1" dirty="0" smtClean="0">
                <a:solidFill>
                  <a:srgbClr val="002060"/>
                </a:solidFill>
                <a:latin typeface="+mj-lt"/>
                <a:cs typeface="Arial" panose="020B0604020202020204" pitchFamily="34" charset="0"/>
              </a:rPr>
              <a:t>At the end of the day we read to the children for 15 minutes before they go home.</a:t>
            </a:r>
            <a:endParaRPr sz="2000" b="1" dirty="0">
              <a:solidFill>
                <a:srgbClr val="002060"/>
              </a:solidFill>
              <a:latin typeface="+mj-lt"/>
              <a:sym typeface="Arial"/>
            </a:endParaRPr>
          </a:p>
        </p:txBody>
      </p:sp>
      <p:pic>
        <p:nvPicPr>
          <p:cNvPr id="4098" name="Picture 2" descr="VIPERS Reading Domains – Toftwood Infant and Junior School Fed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297" y="230660"/>
            <a:ext cx="4176829" cy="60313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25" y="0"/>
            <a:ext cx="1382372" cy="103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p:nvPr/>
        </p:nvSpPr>
        <p:spPr>
          <a:xfrm>
            <a:off x="505727" y="212340"/>
            <a:ext cx="7980218" cy="57246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dirty="0">
                <a:solidFill>
                  <a:srgbClr val="002060"/>
                </a:solidFill>
                <a:latin typeface="+mj-lt"/>
                <a:sym typeface="Arial"/>
              </a:rPr>
              <a:t>Mathematics</a:t>
            </a:r>
            <a:r>
              <a:rPr lang="en-GB" sz="2800" b="1" u="sng" dirty="0">
                <a:solidFill>
                  <a:srgbClr val="008000"/>
                </a:solidFill>
                <a:latin typeface="+mj-lt"/>
                <a:sym typeface="Arial"/>
              </a:rPr>
              <a:t> </a:t>
            </a:r>
            <a:endParaRPr dirty="0">
              <a:latin typeface="+mj-lt"/>
            </a:endParaRPr>
          </a:p>
          <a:p>
            <a:pPr marL="285750" marR="0" lvl="0" indent="-171450" algn="l" rtl="0">
              <a:spcBef>
                <a:spcPts val="0"/>
              </a:spcBef>
              <a:spcAft>
                <a:spcPts val="0"/>
              </a:spcAft>
              <a:buClr>
                <a:schemeClr val="dk1"/>
              </a:buClr>
              <a:buSzPts val="1800"/>
              <a:buFont typeface="Noto Sans Symbols"/>
              <a:buNone/>
            </a:pPr>
            <a:endParaRPr sz="2800" dirty="0">
              <a:solidFill>
                <a:srgbClr val="008000"/>
              </a:solidFill>
              <a:latin typeface="+mj-lt"/>
              <a:sym typeface="Arial"/>
            </a:endParaRPr>
          </a:p>
          <a:p>
            <a:pPr marL="285750" marR="0" lvl="0" indent="-285750" algn="l" rtl="0">
              <a:spcBef>
                <a:spcPts val="0"/>
              </a:spcBef>
              <a:spcAft>
                <a:spcPts val="0"/>
              </a:spcAft>
              <a:buClr>
                <a:srgbClr val="008000"/>
              </a:buClr>
              <a:buSzPts val="1800"/>
              <a:buFont typeface="Noto Sans Symbols"/>
              <a:buChar char="⮚"/>
            </a:pPr>
            <a:r>
              <a:rPr lang="en-GB" sz="2800" dirty="0">
                <a:solidFill>
                  <a:schemeClr val="tx1"/>
                </a:solidFill>
                <a:latin typeface="+mj-lt"/>
                <a:sym typeface="Arial"/>
              </a:rPr>
              <a:t>Mathematics is taught every day. </a:t>
            </a:r>
            <a:endParaRPr sz="2800" dirty="0">
              <a:solidFill>
                <a:schemeClr val="tx1"/>
              </a:solidFill>
              <a:latin typeface="+mj-lt"/>
            </a:endParaRPr>
          </a:p>
          <a:p>
            <a:pPr marL="285750" lvl="0" indent="-285750">
              <a:buClr>
                <a:srgbClr val="008000"/>
              </a:buClr>
              <a:buSzPts val="1800"/>
              <a:buFont typeface="Noto Sans Symbols"/>
              <a:buChar char="⮚"/>
            </a:pPr>
            <a:r>
              <a:rPr lang="en-GB" sz="2800" dirty="0">
                <a:solidFill>
                  <a:schemeClr val="tx1"/>
                </a:solidFill>
                <a:latin typeface="+mj-lt"/>
              </a:rPr>
              <a:t>We place emphasis on being fluent in the topic being taught and then move onto reasoning and problem solving – applying that knowledge. </a:t>
            </a:r>
          </a:p>
          <a:p>
            <a:pPr marL="285750" indent="-285750">
              <a:buClr>
                <a:srgbClr val="008000"/>
              </a:buClr>
              <a:buSzPts val="1800"/>
              <a:buFont typeface="Noto Sans Symbols"/>
              <a:buChar char="⮚"/>
            </a:pPr>
            <a:r>
              <a:rPr lang="en-GB" sz="2800" dirty="0" smtClean="0">
                <a:solidFill>
                  <a:schemeClr val="tx1"/>
                </a:solidFill>
                <a:latin typeface="+mj-lt"/>
                <a:sym typeface="Arial"/>
              </a:rPr>
              <a:t>As </a:t>
            </a:r>
            <a:r>
              <a:rPr lang="en-GB" sz="2800" dirty="0">
                <a:solidFill>
                  <a:schemeClr val="tx1"/>
                </a:solidFill>
                <a:latin typeface="+mj-lt"/>
                <a:sym typeface="Arial"/>
              </a:rPr>
              <a:t>a school, we a following </a:t>
            </a:r>
            <a:r>
              <a:rPr lang="en-GB" sz="2800" dirty="0" smtClean="0">
                <a:solidFill>
                  <a:schemeClr val="tx1"/>
                </a:solidFill>
                <a:latin typeface="+mj-lt"/>
                <a:sym typeface="Arial"/>
              </a:rPr>
              <a:t>the CPA approach: concrete</a:t>
            </a:r>
            <a:r>
              <a:rPr lang="en-GB" sz="2800" dirty="0">
                <a:solidFill>
                  <a:schemeClr val="tx1"/>
                </a:solidFill>
                <a:latin typeface="+mj-lt"/>
                <a:sym typeface="Arial"/>
              </a:rPr>
              <a:t>, </a:t>
            </a:r>
            <a:r>
              <a:rPr lang="en-GB" sz="2800" dirty="0" smtClean="0">
                <a:solidFill>
                  <a:schemeClr val="tx1"/>
                </a:solidFill>
                <a:latin typeface="+mj-lt"/>
                <a:sym typeface="Arial"/>
              </a:rPr>
              <a:t>pictorial </a:t>
            </a:r>
            <a:r>
              <a:rPr lang="en-GB" sz="2800" dirty="0">
                <a:solidFill>
                  <a:schemeClr val="tx1"/>
                </a:solidFill>
                <a:latin typeface="+mj-lt"/>
                <a:sym typeface="Arial"/>
              </a:rPr>
              <a:t>and </a:t>
            </a:r>
            <a:r>
              <a:rPr lang="en-GB" sz="2800" dirty="0" smtClean="0">
                <a:solidFill>
                  <a:schemeClr val="tx1"/>
                </a:solidFill>
                <a:latin typeface="+mj-lt"/>
                <a:sym typeface="Arial"/>
              </a:rPr>
              <a:t>abstract</a:t>
            </a:r>
            <a:r>
              <a:rPr lang="en-GB" sz="2800" dirty="0">
                <a:solidFill>
                  <a:schemeClr val="tx1"/>
                </a:solidFill>
                <a:latin typeface="+mj-lt"/>
                <a:sym typeface="Arial"/>
              </a:rPr>
              <a:t>. </a:t>
            </a:r>
            <a:endParaRPr lang="en-GB" sz="2800" dirty="0" smtClean="0">
              <a:solidFill>
                <a:schemeClr val="tx1"/>
              </a:solidFill>
              <a:latin typeface="+mj-lt"/>
              <a:sym typeface="Arial"/>
            </a:endParaRPr>
          </a:p>
          <a:p>
            <a:pPr>
              <a:buClr>
                <a:srgbClr val="008000"/>
              </a:buClr>
              <a:buSzPts val="1800"/>
            </a:pPr>
            <a:endParaRPr lang="en-US" sz="2800" dirty="0">
              <a:solidFill>
                <a:schemeClr val="tx1"/>
              </a:solidFill>
              <a:latin typeface="+mj-lt"/>
            </a:endParaRPr>
          </a:p>
          <a:p>
            <a:pPr marL="285750" marR="0" lvl="0" indent="-285750" algn="l" rtl="0">
              <a:spcBef>
                <a:spcPts val="0"/>
              </a:spcBef>
              <a:spcAft>
                <a:spcPts val="0"/>
              </a:spcAft>
              <a:buClr>
                <a:srgbClr val="008000"/>
              </a:buClr>
              <a:buSzPts val="1800"/>
              <a:buFont typeface="Noto Sans Symbols"/>
              <a:buChar char="⮚"/>
            </a:pPr>
            <a:endParaRPr lang="en-GB" sz="1800" dirty="0" smtClean="0">
              <a:solidFill>
                <a:schemeClr val="tx1"/>
              </a:solidFill>
              <a:latin typeface="+mj-lt"/>
              <a:sym typeface="Arial"/>
            </a:endParaRPr>
          </a:p>
          <a:p>
            <a:pPr marL="285750" marR="0" lvl="0" indent="-285750" algn="l" rtl="0">
              <a:spcBef>
                <a:spcPts val="0"/>
              </a:spcBef>
              <a:spcAft>
                <a:spcPts val="0"/>
              </a:spcAft>
              <a:buClr>
                <a:srgbClr val="008000"/>
              </a:buClr>
              <a:buSzPts val="1800"/>
              <a:buFont typeface="Noto Sans Symbols"/>
              <a:buChar char="⮚"/>
            </a:pPr>
            <a:endParaRPr lang="en-GB" sz="1800" dirty="0" smtClean="0">
              <a:solidFill>
                <a:schemeClr val="tx1"/>
              </a:solidFill>
              <a:latin typeface="+mj-lt"/>
              <a:sym typeface="Arial"/>
            </a:endParaRPr>
          </a:p>
          <a:p>
            <a:pPr marL="285750" marR="0" lvl="0" indent="-285750" algn="l" rtl="0">
              <a:spcBef>
                <a:spcPts val="0"/>
              </a:spcBef>
              <a:spcAft>
                <a:spcPts val="0"/>
              </a:spcAft>
              <a:buClr>
                <a:srgbClr val="008000"/>
              </a:buClr>
              <a:buSzPts val="1800"/>
              <a:buFont typeface="Noto Sans Symbols"/>
              <a:buChar char="⮚"/>
            </a:pPr>
            <a:endParaRPr dirty="0">
              <a:solidFill>
                <a:schemeClr val="tx1"/>
              </a:solidFill>
              <a:latin typeface="+mj-lt"/>
            </a:endParaRPr>
          </a:p>
          <a:p>
            <a:pPr marL="285750" marR="0" lvl="0" indent="-171450" algn="l" rtl="0">
              <a:spcBef>
                <a:spcPts val="0"/>
              </a:spcBef>
              <a:spcAft>
                <a:spcPts val="0"/>
              </a:spcAft>
              <a:buClr>
                <a:schemeClr val="dk1"/>
              </a:buClr>
              <a:buSzPts val="1800"/>
              <a:buFont typeface="Noto Sans Symbols"/>
              <a:buNone/>
            </a:pPr>
            <a:endParaRPr sz="1800" dirty="0">
              <a:solidFill>
                <a:srgbClr val="008000"/>
              </a:solidFill>
              <a:latin typeface="+mj-lt"/>
              <a:sym typeface="Arial"/>
            </a:endParaRPr>
          </a:p>
          <a:p>
            <a:pPr marL="0" marR="0" lvl="0" indent="0" algn="l" rtl="0">
              <a:spcBef>
                <a:spcPts val="0"/>
              </a:spcBef>
              <a:spcAft>
                <a:spcPts val="0"/>
              </a:spcAft>
              <a:buNone/>
            </a:pPr>
            <a:endParaRPr sz="1800" dirty="0">
              <a:solidFill>
                <a:srgbClr val="008000"/>
              </a:solidFill>
              <a:latin typeface="+mj-lt"/>
              <a:sym typeface="Arial"/>
            </a:endParaRPr>
          </a:p>
        </p:txBody>
      </p:sp>
      <p:pic>
        <p:nvPicPr>
          <p:cNvPr id="4"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32033"/>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oncrete Resources Explained For Par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10217" y="4583575"/>
            <a:ext cx="3101520" cy="16231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hs Games | Maths Toys &amp; Numeracy Resources for Ki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6877" y="4310404"/>
            <a:ext cx="2101488" cy="21014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pirational Classrooms 3108403 “Place Value Counters H T U Educational  Toy (Pack of 300) – TopTo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282" y="4490977"/>
            <a:ext cx="2624054" cy="1746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p:nvPr/>
        </p:nvSpPr>
        <p:spPr>
          <a:xfrm>
            <a:off x="438477" y="473847"/>
            <a:ext cx="7980218" cy="2708393"/>
          </a:xfrm>
          <a:prstGeom prst="rect">
            <a:avLst/>
          </a:prstGeom>
          <a:noFill/>
          <a:ln>
            <a:noFill/>
          </a:ln>
        </p:spPr>
        <p:txBody>
          <a:bodyPr spcFirstLastPara="1" wrap="square" lIns="91425" tIns="45700" rIns="91425" bIns="45700" anchor="t" anchorCtr="0">
            <a:spAutoFit/>
          </a:bodyPr>
          <a:lstStyle/>
          <a:p>
            <a:pPr lvl="0" algn="ctr"/>
            <a:r>
              <a:rPr lang="en-GB" sz="2800" b="1" u="sng" dirty="0">
                <a:solidFill>
                  <a:srgbClr val="002060"/>
                </a:solidFill>
                <a:latin typeface="+mj-lt"/>
              </a:rPr>
              <a:t>White </a:t>
            </a:r>
            <a:r>
              <a:rPr lang="en-GB" sz="2800" b="1" u="sng" dirty="0" smtClean="0">
                <a:solidFill>
                  <a:srgbClr val="002060"/>
                </a:solidFill>
                <a:latin typeface="+mj-lt"/>
              </a:rPr>
              <a:t>Rose </a:t>
            </a:r>
            <a:r>
              <a:rPr lang="en-GB" sz="2800" b="1" u="sng" dirty="0">
                <a:solidFill>
                  <a:srgbClr val="002060"/>
                </a:solidFill>
                <a:latin typeface="+mj-lt"/>
              </a:rPr>
              <a:t>maths scheme</a:t>
            </a:r>
            <a:r>
              <a:rPr lang="en-GB" sz="2800" b="1" u="sng" dirty="0" smtClean="0">
                <a:solidFill>
                  <a:srgbClr val="002060"/>
                </a:solidFill>
                <a:latin typeface="+mj-lt"/>
                <a:sym typeface="Arial"/>
              </a:rPr>
              <a:t> </a:t>
            </a:r>
            <a:endParaRPr b="1" u="sng" dirty="0">
              <a:solidFill>
                <a:srgbClr val="002060"/>
              </a:solidFill>
              <a:latin typeface="+mj-lt"/>
            </a:endParaRPr>
          </a:p>
          <a:p>
            <a:pPr marL="285750" marR="0" lvl="0" indent="-171450" algn="l" rtl="0">
              <a:spcBef>
                <a:spcPts val="0"/>
              </a:spcBef>
              <a:spcAft>
                <a:spcPts val="0"/>
              </a:spcAft>
              <a:buClr>
                <a:schemeClr val="dk1"/>
              </a:buClr>
              <a:buSzPts val="1800"/>
              <a:buFont typeface="Noto Sans Symbols"/>
              <a:buNone/>
            </a:pPr>
            <a:endParaRPr sz="2800" b="1" u="sng" dirty="0">
              <a:solidFill>
                <a:srgbClr val="002060"/>
              </a:solidFill>
              <a:latin typeface="+mj-lt"/>
              <a:sym typeface="Arial"/>
            </a:endParaRPr>
          </a:p>
          <a:p>
            <a:pPr marL="285750" indent="-285750">
              <a:buClr>
                <a:srgbClr val="008000"/>
              </a:buClr>
              <a:buSzPts val="1800"/>
              <a:buFont typeface="Noto Sans Symbols"/>
              <a:buChar char="⮚"/>
            </a:pPr>
            <a:endParaRPr lang="en-US" sz="2800" b="1" u="sng" dirty="0">
              <a:solidFill>
                <a:srgbClr val="002060"/>
              </a:solidFill>
              <a:latin typeface="+mj-lt"/>
            </a:endParaRPr>
          </a:p>
          <a:p>
            <a:pPr marL="285750" marR="0" lvl="0" indent="-285750" algn="l" rtl="0">
              <a:spcBef>
                <a:spcPts val="0"/>
              </a:spcBef>
              <a:spcAft>
                <a:spcPts val="0"/>
              </a:spcAft>
              <a:buClr>
                <a:srgbClr val="008000"/>
              </a:buClr>
              <a:buSzPts val="1800"/>
              <a:buFont typeface="Noto Sans Symbols"/>
              <a:buChar char="⮚"/>
            </a:pPr>
            <a:endParaRPr lang="en-GB" sz="1800" b="1" u="sng" dirty="0" smtClean="0">
              <a:solidFill>
                <a:srgbClr val="002060"/>
              </a:solidFill>
              <a:latin typeface="+mj-lt"/>
              <a:sym typeface="Arial"/>
            </a:endParaRPr>
          </a:p>
          <a:p>
            <a:pPr marL="285750" marR="0" lvl="0" indent="-285750" algn="l" rtl="0">
              <a:spcBef>
                <a:spcPts val="0"/>
              </a:spcBef>
              <a:spcAft>
                <a:spcPts val="0"/>
              </a:spcAft>
              <a:buClr>
                <a:srgbClr val="008000"/>
              </a:buClr>
              <a:buSzPts val="1800"/>
              <a:buFont typeface="Noto Sans Symbols"/>
              <a:buChar char="⮚"/>
            </a:pPr>
            <a:endParaRPr lang="en-GB" sz="1800" b="1" u="sng" dirty="0" smtClean="0">
              <a:solidFill>
                <a:srgbClr val="002060"/>
              </a:solidFill>
              <a:latin typeface="+mj-lt"/>
              <a:sym typeface="Arial"/>
            </a:endParaRPr>
          </a:p>
          <a:p>
            <a:pPr marL="285750" marR="0" lvl="0" indent="-285750" algn="l" rtl="0">
              <a:spcBef>
                <a:spcPts val="0"/>
              </a:spcBef>
              <a:spcAft>
                <a:spcPts val="0"/>
              </a:spcAft>
              <a:buClr>
                <a:srgbClr val="008000"/>
              </a:buClr>
              <a:buSzPts val="1800"/>
              <a:buFont typeface="Noto Sans Symbols"/>
              <a:buChar char="⮚"/>
            </a:pPr>
            <a:endParaRPr b="1" u="sng" dirty="0">
              <a:solidFill>
                <a:srgbClr val="002060"/>
              </a:solidFill>
              <a:latin typeface="+mj-lt"/>
            </a:endParaRPr>
          </a:p>
          <a:p>
            <a:pPr marL="285750" marR="0" lvl="0" indent="-171450" algn="l" rtl="0">
              <a:spcBef>
                <a:spcPts val="0"/>
              </a:spcBef>
              <a:spcAft>
                <a:spcPts val="0"/>
              </a:spcAft>
              <a:buClr>
                <a:schemeClr val="dk1"/>
              </a:buClr>
              <a:buSzPts val="1800"/>
              <a:buFont typeface="Noto Sans Symbols"/>
              <a:buNone/>
            </a:pPr>
            <a:endParaRPr sz="1800" b="1" u="sng" dirty="0">
              <a:solidFill>
                <a:srgbClr val="002060"/>
              </a:solidFill>
              <a:latin typeface="+mj-lt"/>
              <a:sym typeface="Arial"/>
            </a:endParaRPr>
          </a:p>
          <a:p>
            <a:pPr marL="0" marR="0" lvl="0" indent="0" algn="l" rtl="0">
              <a:spcBef>
                <a:spcPts val="0"/>
              </a:spcBef>
              <a:spcAft>
                <a:spcPts val="0"/>
              </a:spcAft>
              <a:buNone/>
            </a:pPr>
            <a:endParaRPr sz="1800" b="1" u="sng" dirty="0">
              <a:solidFill>
                <a:srgbClr val="002060"/>
              </a:solidFill>
              <a:latin typeface="+mj-lt"/>
              <a:sym typeface="Arial"/>
            </a:endParaRPr>
          </a:p>
        </p:txBody>
      </p:sp>
      <p:pic>
        <p:nvPicPr>
          <p:cNvPr id="3"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656" y="142240"/>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409977" y="1151654"/>
            <a:ext cx="8250539" cy="5544628"/>
          </a:xfrm>
          <a:prstGeom prst="rect">
            <a:avLst/>
          </a:prstGeom>
        </p:spPr>
      </p:pic>
    </p:spTree>
    <p:extLst>
      <p:ext uri="{BB962C8B-B14F-4D97-AF65-F5344CB8AC3E}">
        <p14:creationId xmlns:p14="http://schemas.microsoft.com/office/powerpoint/2010/main" val="222549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9"/>
          <p:cNvSpPr txBox="1"/>
          <p:nvPr/>
        </p:nvSpPr>
        <p:spPr>
          <a:xfrm>
            <a:off x="443293" y="360999"/>
            <a:ext cx="8414379" cy="21851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dirty="0">
                <a:solidFill>
                  <a:srgbClr val="002060"/>
                </a:solidFill>
                <a:latin typeface="+mj-lt"/>
                <a:sym typeface="Arial"/>
              </a:rPr>
              <a:t>Mathematics </a:t>
            </a:r>
            <a:endParaRPr sz="2800" dirty="0">
              <a:solidFill>
                <a:srgbClr val="008000"/>
              </a:solidFill>
              <a:latin typeface="+mj-lt"/>
              <a:sym typeface="Arial"/>
            </a:endParaRPr>
          </a:p>
          <a:p>
            <a:pPr lvl="0">
              <a:buClr>
                <a:srgbClr val="008000"/>
              </a:buClr>
              <a:buSzPts val="1800"/>
            </a:pPr>
            <a:r>
              <a:rPr lang="en-US" sz="2400" dirty="0">
                <a:latin typeface="+mj-lt"/>
              </a:rPr>
              <a:t>In year </a:t>
            </a:r>
            <a:r>
              <a:rPr lang="en-US" sz="2400" dirty="0" smtClean="0">
                <a:latin typeface="+mj-lt"/>
              </a:rPr>
              <a:t>2 we </a:t>
            </a:r>
            <a:r>
              <a:rPr lang="en-US" sz="2400" dirty="0">
                <a:latin typeface="+mj-lt"/>
              </a:rPr>
              <a:t>like to begin the lesson by briefly </a:t>
            </a:r>
            <a:r>
              <a:rPr lang="en-US" sz="2400" dirty="0" smtClean="0">
                <a:latin typeface="+mj-lt"/>
              </a:rPr>
              <a:t>re-capping </a:t>
            </a:r>
            <a:r>
              <a:rPr lang="en-US" sz="2400" dirty="0">
                <a:latin typeface="+mj-lt"/>
              </a:rPr>
              <a:t>previous learning or setting some questions based on core </a:t>
            </a:r>
            <a:r>
              <a:rPr lang="en-US" sz="2400" dirty="0" smtClean="0">
                <a:latin typeface="+mj-lt"/>
              </a:rPr>
              <a:t>understanding.  We call this a flashback 4.</a:t>
            </a:r>
            <a:endParaRPr dirty="0">
              <a:solidFill>
                <a:schemeClr val="tx1"/>
              </a:solidFill>
              <a:latin typeface="+mj-lt"/>
            </a:endParaRPr>
          </a:p>
          <a:p>
            <a:pPr marL="285750" marR="0" lvl="0" indent="-171450" algn="l" rtl="0">
              <a:spcBef>
                <a:spcPts val="0"/>
              </a:spcBef>
              <a:spcAft>
                <a:spcPts val="0"/>
              </a:spcAft>
              <a:buClr>
                <a:schemeClr val="dk1"/>
              </a:buClr>
              <a:buSzPts val="1800"/>
              <a:buFont typeface="Noto Sans Symbols"/>
              <a:buNone/>
            </a:pPr>
            <a:endParaRPr sz="1800" dirty="0">
              <a:solidFill>
                <a:srgbClr val="008000"/>
              </a:solidFill>
              <a:latin typeface="+mj-lt"/>
              <a:sym typeface="Arial"/>
            </a:endParaRPr>
          </a:p>
          <a:p>
            <a:pPr marL="0" marR="0" lvl="0" indent="0" algn="l" rtl="0">
              <a:spcBef>
                <a:spcPts val="0"/>
              </a:spcBef>
              <a:spcAft>
                <a:spcPts val="0"/>
              </a:spcAft>
              <a:buNone/>
            </a:pPr>
            <a:endParaRPr sz="1800" dirty="0">
              <a:solidFill>
                <a:srgbClr val="008000"/>
              </a:solidFill>
              <a:latin typeface="+mj-lt"/>
              <a:sym typeface="Arial"/>
            </a:endParaRPr>
          </a:p>
        </p:txBody>
      </p:sp>
      <p:pic>
        <p:nvPicPr>
          <p:cNvPr id="4"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8438"/>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1178213" y="1978295"/>
            <a:ext cx="6944538" cy="4776487"/>
          </a:xfrm>
          <a:prstGeom prst="rect">
            <a:avLst/>
          </a:prstGeom>
        </p:spPr>
      </p:pic>
    </p:spTree>
    <p:extLst>
      <p:ext uri="{BB962C8B-B14F-4D97-AF65-F5344CB8AC3E}">
        <p14:creationId xmlns:p14="http://schemas.microsoft.com/office/powerpoint/2010/main" val="322710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221" y="-1873409"/>
            <a:ext cx="7886700" cy="2852737"/>
          </a:xfrm>
        </p:spPr>
        <p:txBody>
          <a:bodyPr>
            <a:normAutofit/>
          </a:bodyPr>
          <a:lstStyle/>
          <a:p>
            <a:r>
              <a:rPr lang="en-GB" sz="2800" b="1" u="sng" dirty="0" smtClean="0">
                <a:solidFill>
                  <a:srgbClr val="002060"/>
                </a:solidFill>
                <a:latin typeface="+mj-lt"/>
              </a:rPr>
              <a:t>PE</a:t>
            </a:r>
            <a:endParaRPr lang="en-GB" sz="2800" b="1" u="sng" dirty="0">
              <a:solidFill>
                <a:srgbClr val="002060"/>
              </a:solidFill>
              <a:latin typeface="+mj-lt"/>
            </a:endParaRPr>
          </a:p>
        </p:txBody>
      </p:sp>
      <p:sp>
        <p:nvSpPr>
          <p:cNvPr id="4" name="Rectangle 3"/>
          <p:cNvSpPr/>
          <p:nvPr/>
        </p:nvSpPr>
        <p:spPr>
          <a:xfrm>
            <a:off x="1727200" y="1616819"/>
            <a:ext cx="6532879" cy="3046988"/>
          </a:xfrm>
          <a:prstGeom prst="rect">
            <a:avLst/>
          </a:prstGeom>
        </p:spPr>
        <p:txBody>
          <a:bodyPr wrap="square">
            <a:spAutoFit/>
          </a:bodyPr>
          <a:lstStyle/>
          <a:p>
            <a:r>
              <a:rPr lang="en-US" sz="2400" dirty="0" smtClean="0">
                <a:solidFill>
                  <a:srgbClr val="212529"/>
                </a:solidFill>
                <a:latin typeface="+mj-lt"/>
              </a:rPr>
              <a:t>Our </a:t>
            </a:r>
            <a:r>
              <a:rPr lang="en-US" sz="2400" dirty="0">
                <a:solidFill>
                  <a:srgbClr val="212529"/>
                </a:solidFill>
                <a:latin typeface="+mj-lt"/>
              </a:rPr>
              <a:t>PE uniform is as follows:</a:t>
            </a:r>
          </a:p>
          <a:p>
            <a:r>
              <a:rPr lang="en-US" sz="2400" dirty="0">
                <a:solidFill>
                  <a:srgbClr val="212529"/>
                </a:solidFill>
                <a:latin typeface="+mj-lt"/>
              </a:rPr>
              <a:t> </a:t>
            </a:r>
          </a:p>
          <a:p>
            <a:r>
              <a:rPr lang="en-US" sz="2400" dirty="0">
                <a:solidFill>
                  <a:srgbClr val="212529"/>
                </a:solidFill>
                <a:latin typeface="+mj-lt"/>
              </a:rPr>
              <a:t>Plain royal blue t-shirt</a:t>
            </a:r>
          </a:p>
          <a:p>
            <a:r>
              <a:rPr lang="en-US" sz="2400" dirty="0">
                <a:solidFill>
                  <a:srgbClr val="212529"/>
                </a:solidFill>
                <a:latin typeface="+mj-lt"/>
              </a:rPr>
              <a:t>Plain black shorts</a:t>
            </a:r>
          </a:p>
          <a:p>
            <a:r>
              <a:rPr lang="en-US" sz="2400" dirty="0">
                <a:solidFill>
                  <a:srgbClr val="212529"/>
                </a:solidFill>
                <a:latin typeface="+mj-lt"/>
              </a:rPr>
              <a:t>Indoor black pumps</a:t>
            </a:r>
          </a:p>
          <a:p>
            <a:r>
              <a:rPr lang="en-US" sz="2400" dirty="0">
                <a:solidFill>
                  <a:srgbClr val="212529"/>
                </a:solidFill>
                <a:latin typeface="+mj-lt"/>
              </a:rPr>
              <a:t>PE socks</a:t>
            </a:r>
          </a:p>
          <a:p>
            <a:r>
              <a:rPr lang="en-US" sz="2400" dirty="0">
                <a:solidFill>
                  <a:srgbClr val="212529"/>
                </a:solidFill>
                <a:latin typeface="+mj-lt"/>
              </a:rPr>
              <a:t>Plain black / blue (without logo) tracksuit</a:t>
            </a:r>
          </a:p>
          <a:p>
            <a:r>
              <a:rPr lang="en-US" sz="2400" dirty="0">
                <a:solidFill>
                  <a:srgbClr val="212529"/>
                </a:solidFill>
                <a:latin typeface="+mj-lt"/>
              </a:rPr>
              <a:t> </a:t>
            </a:r>
          </a:p>
        </p:txBody>
      </p:sp>
      <p:sp>
        <p:nvSpPr>
          <p:cNvPr id="5" name="Rectangle 4"/>
          <p:cNvSpPr/>
          <p:nvPr/>
        </p:nvSpPr>
        <p:spPr>
          <a:xfrm>
            <a:off x="589280" y="5108545"/>
            <a:ext cx="8280400" cy="1200329"/>
          </a:xfrm>
          <a:prstGeom prst="rect">
            <a:avLst/>
          </a:prstGeom>
        </p:spPr>
        <p:txBody>
          <a:bodyPr wrap="square">
            <a:spAutoFit/>
          </a:bodyPr>
          <a:lstStyle/>
          <a:p>
            <a:r>
              <a:rPr lang="en-GB" sz="2400" b="1" dirty="0">
                <a:solidFill>
                  <a:srgbClr val="002060"/>
                </a:solidFill>
                <a:latin typeface="+mj-lt"/>
              </a:rPr>
              <a:t>Children should keep their PE kits in school until the end of the half </a:t>
            </a:r>
            <a:r>
              <a:rPr lang="en-GB" sz="2400" b="1" dirty="0" smtClean="0">
                <a:solidFill>
                  <a:srgbClr val="002060"/>
                </a:solidFill>
                <a:latin typeface="+mj-lt"/>
              </a:rPr>
              <a:t>term.  P.E will take place on a Tuesday and a Wednesday this term.</a:t>
            </a:r>
            <a:endParaRPr lang="en-GB" sz="2400" b="1" dirty="0">
              <a:solidFill>
                <a:srgbClr val="002060"/>
              </a:solidFill>
              <a:latin typeface="+mj-lt"/>
            </a:endParaRPr>
          </a:p>
        </p:txBody>
      </p:sp>
      <p:pic>
        <p:nvPicPr>
          <p:cNvPr id="6"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205" y="-18438"/>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048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p:nvPr/>
        </p:nvSpPr>
        <p:spPr>
          <a:xfrm>
            <a:off x="291737" y="518164"/>
            <a:ext cx="8610600" cy="63709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u="sng" dirty="0">
                <a:solidFill>
                  <a:srgbClr val="002060"/>
                </a:solidFill>
                <a:latin typeface="+mj-lt"/>
                <a:sym typeface="Arial"/>
              </a:rPr>
              <a:t>Home Reading and Homework</a:t>
            </a:r>
            <a:endParaRPr dirty="0">
              <a:solidFill>
                <a:srgbClr val="002060"/>
              </a:solidFill>
              <a:latin typeface="+mj-lt"/>
            </a:endParaRPr>
          </a:p>
          <a:p>
            <a:pPr marL="0" marR="0" lvl="0" indent="0" algn="ctr" rtl="0">
              <a:spcBef>
                <a:spcPts val="0"/>
              </a:spcBef>
              <a:spcAft>
                <a:spcPts val="0"/>
              </a:spcAft>
              <a:buNone/>
            </a:pPr>
            <a:endParaRPr sz="2400" b="1" u="sng" dirty="0">
              <a:solidFill>
                <a:srgbClr val="008000"/>
              </a:solidFill>
              <a:latin typeface="+mj-lt"/>
              <a:sym typeface="Arial"/>
            </a:endParaRPr>
          </a:p>
          <a:p>
            <a:pPr marL="0" marR="0" lvl="0" indent="0" algn="l" rtl="0">
              <a:spcBef>
                <a:spcPts val="0"/>
              </a:spcBef>
              <a:spcAft>
                <a:spcPts val="0"/>
              </a:spcAft>
              <a:buNone/>
            </a:pPr>
            <a:r>
              <a:rPr lang="en-GB" sz="1800" b="1" u="sng" dirty="0">
                <a:solidFill>
                  <a:schemeClr val="tx1"/>
                </a:solidFill>
                <a:latin typeface="+mj-lt"/>
                <a:sym typeface="Arial"/>
              </a:rPr>
              <a:t>Home Reading  </a:t>
            </a:r>
            <a:endParaRPr dirty="0">
              <a:solidFill>
                <a:schemeClr val="tx1"/>
              </a:solidFill>
              <a:latin typeface="+mj-lt"/>
            </a:endParaRPr>
          </a:p>
          <a:p>
            <a:pPr marL="0" marR="0" lvl="0" indent="0" algn="l" rtl="0">
              <a:spcBef>
                <a:spcPts val="0"/>
              </a:spcBef>
              <a:spcAft>
                <a:spcPts val="0"/>
              </a:spcAft>
              <a:buNone/>
            </a:pPr>
            <a:endParaRPr sz="1800" b="1" u="sng" dirty="0">
              <a:solidFill>
                <a:schemeClr val="tx1"/>
              </a:solidFill>
              <a:latin typeface="+mj-lt"/>
              <a:sym typeface="Arial"/>
            </a:endParaRPr>
          </a:p>
          <a:p>
            <a:pPr marL="285750" marR="0" lvl="0" indent="-285750" algn="l" rtl="0">
              <a:spcBef>
                <a:spcPts val="0"/>
              </a:spcBef>
              <a:spcAft>
                <a:spcPts val="0"/>
              </a:spcAft>
              <a:buClr>
                <a:srgbClr val="008000"/>
              </a:buClr>
              <a:buSzPts val="1800"/>
              <a:buFont typeface="Noto Sans Symbols"/>
              <a:buChar char="⮚"/>
            </a:pPr>
            <a:r>
              <a:rPr lang="en-GB" sz="1800" dirty="0">
                <a:solidFill>
                  <a:schemeClr val="tx1"/>
                </a:solidFill>
                <a:latin typeface="+mj-lt"/>
                <a:sym typeface="Arial"/>
              </a:rPr>
              <a:t>Your child </a:t>
            </a:r>
            <a:r>
              <a:rPr lang="en-GB" sz="1800" dirty="0" smtClean="0">
                <a:solidFill>
                  <a:schemeClr val="tx1"/>
                </a:solidFill>
                <a:latin typeface="+mj-lt"/>
              </a:rPr>
              <a:t>has </a:t>
            </a:r>
            <a:r>
              <a:rPr lang="en-GB" sz="1800" dirty="0" smtClean="0">
                <a:solidFill>
                  <a:schemeClr val="tx1"/>
                </a:solidFill>
                <a:latin typeface="+mj-lt"/>
                <a:sym typeface="Arial"/>
              </a:rPr>
              <a:t>a reading diary and reading book from school. Please </a:t>
            </a:r>
            <a:r>
              <a:rPr lang="en-GB" sz="1800" dirty="0">
                <a:solidFill>
                  <a:schemeClr val="tx1"/>
                </a:solidFill>
                <a:latin typeface="+mj-lt"/>
                <a:sym typeface="Arial"/>
              </a:rPr>
              <a:t>read the book with your child </a:t>
            </a:r>
            <a:r>
              <a:rPr lang="en-GB" sz="1800" dirty="0" smtClean="0">
                <a:solidFill>
                  <a:schemeClr val="tx1"/>
                </a:solidFill>
                <a:latin typeface="+mj-lt"/>
              </a:rPr>
              <a:t>a</a:t>
            </a:r>
            <a:r>
              <a:rPr lang="en-GB" sz="1800" dirty="0" smtClean="0">
                <a:solidFill>
                  <a:schemeClr val="tx1"/>
                </a:solidFill>
                <a:latin typeface="+mj-lt"/>
                <a:sym typeface="Arial"/>
              </a:rPr>
              <a:t>nd ask them questions about the text when you sit together. Please write a comment in your child’s reading record each week to let us know how they have got on.</a:t>
            </a:r>
          </a:p>
          <a:p>
            <a:pPr marR="0" lvl="0" algn="l" rtl="0">
              <a:spcBef>
                <a:spcPts val="0"/>
              </a:spcBef>
              <a:spcAft>
                <a:spcPts val="0"/>
              </a:spcAft>
              <a:buClr>
                <a:srgbClr val="008000"/>
              </a:buClr>
              <a:buSzPts val="1800"/>
            </a:pPr>
            <a:endParaRPr lang="en-GB" sz="1800" dirty="0" smtClean="0">
              <a:solidFill>
                <a:schemeClr val="tx1"/>
              </a:solidFill>
              <a:latin typeface="+mj-lt"/>
              <a:sym typeface="Arial"/>
            </a:endParaRPr>
          </a:p>
          <a:p>
            <a:pPr marL="285750" indent="-285750">
              <a:buClr>
                <a:srgbClr val="008000"/>
              </a:buClr>
              <a:buSzPts val="1800"/>
              <a:buFont typeface="Noto Sans Symbols"/>
              <a:buChar char="⮚"/>
            </a:pPr>
            <a:r>
              <a:rPr lang="en-GB" sz="1800" dirty="0" smtClean="0">
                <a:solidFill>
                  <a:schemeClr val="tx1"/>
                </a:solidFill>
                <a:latin typeface="+mj-lt"/>
              </a:rPr>
              <a:t>New books will be given out every Thursday. We ask that children keep the book they are reading in their bags so that we can read with the children in school as well. Please ensure that the books are back in school by the following Wednesday ready to be changed.</a:t>
            </a:r>
            <a:endParaRPr lang="en-GB" sz="1800" dirty="0">
              <a:solidFill>
                <a:schemeClr val="tx1"/>
              </a:solidFill>
              <a:latin typeface="+mj-lt"/>
            </a:endParaRPr>
          </a:p>
          <a:p>
            <a:pPr marL="285750" marR="0" lvl="0" indent="-285750" algn="l" rtl="0">
              <a:spcBef>
                <a:spcPts val="0"/>
              </a:spcBef>
              <a:spcAft>
                <a:spcPts val="0"/>
              </a:spcAft>
              <a:buClr>
                <a:srgbClr val="008000"/>
              </a:buClr>
              <a:buSzPts val="1800"/>
              <a:buFont typeface="Noto Sans Symbols"/>
              <a:buChar char="⮚"/>
            </a:pPr>
            <a:endParaRPr lang="en-GB" sz="1800" dirty="0" smtClean="0">
              <a:solidFill>
                <a:schemeClr val="tx1"/>
              </a:solidFill>
              <a:latin typeface="+mj-lt"/>
              <a:sym typeface="Arial"/>
            </a:endParaRPr>
          </a:p>
          <a:p>
            <a:pPr marL="285750" marR="0" lvl="0" indent="-285750" algn="l" rtl="0">
              <a:spcBef>
                <a:spcPts val="0"/>
              </a:spcBef>
              <a:spcAft>
                <a:spcPts val="0"/>
              </a:spcAft>
              <a:buClr>
                <a:srgbClr val="008000"/>
              </a:buClr>
              <a:buSzPts val="1800"/>
              <a:buFont typeface="Noto Sans Symbols"/>
              <a:buChar char="⮚"/>
            </a:pPr>
            <a:r>
              <a:rPr lang="en-US" sz="1800" dirty="0" smtClean="0">
                <a:solidFill>
                  <a:schemeClr val="tx1"/>
                </a:solidFill>
                <a:latin typeface="+mj-lt"/>
              </a:rPr>
              <a:t>Although we encourage children to read their reading book from school at home, they </a:t>
            </a:r>
            <a:r>
              <a:rPr lang="en-US" sz="1800" dirty="0">
                <a:solidFill>
                  <a:schemeClr val="tx1"/>
                </a:solidFill>
                <a:latin typeface="+mj-lt"/>
              </a:rPr>
              <a:t>can also read other books at home too!</a:t>
            </a:r>
          </a:p>
          <a:p>
            <a:pPr marL="0" marR="0" lvl="0" indent="0" algn="l" rtl="0">
              <a:spcBef>
                <a:spcPts val="0"/>
              </a:spcBef>
              <a:spcAft>
                <a:spcPts val="0"/>
              </a:spcAft>
              <a:buNone/>
            </a:pPr>
            <a:endParaRPr sz="1800" dirty="0">
              <a:solidFill>
                <a:schemeClr val="tx1"/>
              </a:solidFill>
              <a:latin typeface="+mj-lt"/>
              <a:sym typeface="Arial"/>
            </a:endParaRPr>
          </a:p>
          <a:p>
            <a:pPr marL="0" marR="0" lvl="0" indent="0" algn="l" rtl="0">
              <a:spcBef>
                <a:spcPts val="0"/>
              </a:spcBef>
              <a:spcAft>
                <a:spcPts val="0"/>
              </a:spcAft>
              <a:buNone/>
            </a:pPr>
            <a:r>
              <a:rPr lang="en-GB" sz="1800" b="1" u="sng" dirty="0">
                <a:solidFill>
                  <a:schemeClr val="tx1"/>
                </a:solidFill>
                <a:latin typeface="+mj-lt"/>
                <a:sym typeface="Arial"/>
              </a:rPr>
              <a:t>Homework </a:t>
            </a:r>
            <a:endParaRPr sz="1800" b="1" u="sng" dirty="0">
              <a:solidFill>
                <a:schemeClr val="tx1"/>
              </a:solidFill>
              <a:latin typeface="+mj-lt"/>
              <a:sym typeface="Arial"/>
            </a:endParaRPr>
          </a:p>
          <a:p>
            <a:pPr marL="285750" marR="0" lvl="0" indent="-285750" algn="l" rtl="0">
              <a:spcBef>
                <a:spcPts val="0"/>
              </a:spcBef>
              <a:spcAft>
                <a:spcPts val="0"/>
              </a:spcAft>
              <a:buClr>
                <a:srgbClr val="008000"/>
              </a:buClr>
              <a:buSzPts val="1800"/>
              <a:buFont typeface="Noto Sans Symbols"/>
              <a:buChar char="⮚"/>
            </a:pPr>
            <a:r>
              <a:rPr lang="en-GB" sz="1800" dirty="0" smtClean="0">
                <a:solidFill>
                  <a:schemeClr val="tx1"/>
                </a:solidFill>
                <a:latin typeface="+mj-lt"/>
              </a:rPr>
              <a:t>Spelling homework is available on ED shed, with new spelling rules added on Thursdays. We encourage children to practise daily for 10-15 minutes or whenever possible.</a:t>
            </a:r>
          </a:p>
          <a:p>
            <a:pPr marL="285750" marR="0" lvl="0" indent="-285750" algn="l" rtl="0">
              <a:spcBef>
                <a:spcPts val="0"/>
              </a:spcBef>
              <a:spcAft>
                <a:spcPts val="0"/>
              </a:spcAft>
              <a:buClr>
                <a:srgbClr val="008000"/>
              </a:buClr>
              <a:buSzPts val="1800"/>
              <a:buFont typeface="Noto Sans Symbols"/>
              <a:buChar char="⮚"/>
            </a:pPr>
            <a:r>
              <a:rPr lang="en-GB" sz="1800" dirty="0" smtClean="0">
                <a:solidFill>
                  <a:schemeClr val="tx1"/>
                </a:solidFill>
                <a:latin typeface="+mj-lt"/>
              </a:rPr>
              <a:t>Maths homework is to continue using </a:t>
            </a:r>
            <a:r>
              <a:rPr lang="en-GB" sz="1800" dirty="0" err="1" smtClean="0">
                <a:solidFill>
                  <a:schemeClr val="tx1"/>
                </a:solidFill>
                <a:latin typeface="+mj-lt"/>
              </a:rPr>
              <a:t>Numbots</a:t>
            </a:r>
            <a:r>
              <a:rPr lang="en-GB" sz="1800" dirty="0" smtClean="0">
                <a:solidFill>
                  <a:schemeClr val="tx1"/>
                </a:solidFill>
                <a:latin typeface="+mj-lt"/>
              </a:rPr>
              <a:t> to practise key skills. </a:t>
            </a:r>
            <a:endParaRPr dirty="0">
              <a:solidFill>
                <a:schemeClr val="tx1"/>
              </a:solidFill>
              <a:latin typeface="+mj-lt"/>
            </a:endParaRPr>
          </a:p>
        </p:txBody>
      </p:sp>
      <p:pic>
        <p:nvPicPr>
          <p:cNvPr id="4"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8438"/>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p:nvPr/>
        </p:nvSpPr>
        <p:spPr>
          <a:xfrm>
            <a:off x="451953" y="730445"/>
            <a:ext cx="8368774" cy="41241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dirty="0" smtClean="0">
                <a:solidFill>
                  <a:srgbClr val="002060"/>
                </a:solidFill>
                <a:latin typeface="+mj-lt"/>
                <a:sym typeface="Arial"/>
              </a:rPr>
              <a:t>How you can help at home </a:t>
            </a:r>
            <a:endParaRPr dirty="0">
              <a:solidFill>
                <a:srgbClr val="002060"/>
              </a:solidFill>
              <a:latin typeface="+mj-lt"/>
            </a:endParaRPr>
          </a:p>
          <a:p>
            <a:pPr marL="285750" marR="0" lvl="0" indent="-171450" algn="l" rtl="0">
              <a:spcBef>
                <a:spcPts val="0"/>
              </a:spcBef>
              <a:spcAft>
                <a:spcPts val="0"/>
              </a:spcAft>
              <a:buClr>
                <a:schemeClr val="dk1"/>
              </a:buClr>
              <a:buSzPts val="1800"/>
              <a:buFont typeface="Noto Sans Symbols"/>
              <a:buNone/>
            </a:pPr>
            <a:endParaRPr sz="1800" dirty="0">
              <a:solidFill>
                <a:srgbClr val="002060"/>
              </a:solidFill>
              <a:latin typeface="+mj-lt"/>
              <a:sym typeface="Arial"/>
            </a:endParaRPr>
          </a:p>
          <a:p>
            <a:pPr marL="285750" lvl="0" indent="-285750">
              <a:buClr>
                <a:srgbClr val="008000"/>
              </a:buClr>
              <a:buSzPts val="2000"/>
              <a:buFont typeface="Noto Sans Symbols"/>
              <a:buChar char="⮚"/>
            </a:pPr>
            <a:endParaRPr lang="en-GB" sz="2400" dirty="0" smtClean="0">
              <a:solidFill>
                <a:schemeClr val="tx1"/>
              </a:solidFill>
              <a:latin typeface="+mj-lt"/>
            </a:endParaRPr>
          </a:p>
          <a:p>
            <a:pPr marL="285750" lvl="0" indent="-285750">
              <a:buClr>
                <a:srgbClr val="008000"/>
              </a:buClr>
              <a:buSzPts val="2000"/>
              <a:buFont typeface="Noto Sans Symbols"/>
              <a:buChar char="⮚"/>
            </a:pPr>
            <a:r>
              <a:rPr lang="en-GB" sz="2400" dirty="0" smtClean="0">
                <a:solidFill>
                  <a:schemeClr val="tx1"/>
                </a:solidFill>
                <a:latin typeface="+mj-lt"/>
              </a:rPr>
              <a:t>Encourage </a:t>
            </a:r>
            <a:r>
              <a:rPr lang="en-GB" sz="2400" dirty="0">
                <a:solidFill>
                  <a:schemeClr val="tx1"/>
                </a:solidFill>
                <a:latin typeface="+mj-lt"/>
              </a:rPr>
              <a:t>your child to learn and practise their </a:t>
            </a:r>
            <a:r>
              <a:rPr lang="en-GB" sz="2400" dirty="0" smtClean="0">
                <a:solidFill>
                  <a:schemeClr val="tx1"/>
                </a:solidFill>
                <a:latin typeface="+mj-lt"/>
              </a:rPr>
              <a:t>spellings to improve their writing.</a:t>
            </a:r>
            <a:endParaRPr lang="en-GB" sz="2400" dirty="0">
              <a:solidFill>
                <a:schemeClr val="tx1"/>
              </a:solidFill>
              <a:latin typeface="+mj-lt"/>
            </a:endParaRPr>
          </a:p>
          <a:p>
            <a:pPr marL="285750" lvl="0" indent="-285750">
              <a:buClr>
                <a:srgbClr val="008000"/>
              </a:buClr>
              <a:buSzPts val="2000"/>
              <a:buFont typeface="Noto Sans Symbols"/>
              <a:buChar char="⮚"/>
            </a:pPr>
            <a:r>
              <a:rPr lang="en-GB" sz="2400" dirty="0">
                <a:solidFill>
                  <a:schemeClr val="tx1"/>
                </a:solidFill>
                <a:latin typeface="+mj-lt"/>
              </a:rPr>
              <a:t>Encourage your child to </a:t>
            </a:r>
            <a:r>
              <a:rPr lang="en-GB" sz="2400" dirty="0" smtClean="0">
                <a:solidFill>
                  <a:schemeClr val="tx1"/>
                </a:solidFill>
                <a:latin typeface="+mj-lt"/>
              </a:rPr>
              <a:t>access their </a:t>
            </a:r>
            <a:r>
              <a:rPr lang="en-GB" sz="2400" dirty="0">
                <a:solidFill>
                  <a:schemeClr val="tx1"/>
                </a:solidFill>
                <a:latin typeface="+mj-lt"/>
              </a:rPr>
              <a:t>homework </a:t>
            </a:r>
            <a:r>
              <a:rPr lang="en-GB" sz="2400" dirty="0" smtClean="0">
                <a:solidFill>
                  <a:schemeClr val="tx1"/>
                </a:solidFill>
                <a:latin typeface="+mj-lt"/>
              </a:rPr>
              <a:t>at home.</a:t>
            </a:r>
          </a:p>
          <a:p>
            <a:pPr marL="285750" lvl="0" indent="-285750">
              <a:buClr>
                <a:srgbClr val="008000"/>
              </a:buClr>
              <a:buSzPts val="2000"/>
              <a:buFont typeface="Noto Sans Symbols"/>
              <a:buChar char="⮚"/>
            </a:pPr>
            <a:r>
              <a:rPr lang="en-GB" sz="2400" dirty="0" smtClean="0">
                <a:solidFill>
                  <a:schemeClr val="tx1"/>
                </a:solidFill>
                <a:latin typeface="+mj-lt"/>
              </a:rPr>
              <a:t>Instil </a:t>
            </a:r>
            <a:r>
              <a:rPr lang="en-GB" sz="2400" dirty="0">
                <a:solidFill>
                  <a:schemeClr val="tx1"/>
                </a:solidFill>
                <a:latin typeface="+mj-lt"/>
              </a:rPr>
              <a:t>a love of </a:t>
            </a:r>
            <a:r>
              <a:rPr lang="en-GB" sz="2400" dirty="0" smtClean="0">
                <a:solidFill>
                  <a:schemeClr val="tx1"/>
                </a:solidFill>
                <a:latin typeface="+mj-lt"/>
              </a:rPr>
              <a:t>reading! </a:t>
            </a:r>
            <a:endParaRPr lang="en-GB" sz="2400" dirty="0">
              <a:solidFill>
                <a:schemeClr val="tx1"/>
              </a:solidFill>
              <a:latin typeface="+mj-lt"/>
            </a:endParaRPr>
          </a:p>
          <a:p>
            <a:pPr marL="285750" lvl="0" indent="-285750">
              <a:buClr>
                <a:srgbClr val="008000"/>
              </a:buClr>
              <a:buSzPts val="2000"/>
              <a:buFont typeface="Noto Sans Symbols"/>
              <a:buChar char="⮚"/>
            </a:pPr>
            <a:r>
              <a:rPr lang="en-GB" sz="2400" dirty="0" smtClean="0">
                <a:solidFill>
                  <a:schemeClr val="tx1"/>
                </a:solidFill>
                <a:latin typeface="+mj-lt"/>
              </a:rPr>
              <a:t>Reading books will be sent home on Thursdays, please return your child’s book on Mondays, so it can be changed. </a:t>
            </a:r>
            <a:endParaRPr lang="en-GB" sz="2400" b="1" dirty="0">
              <a:solidFill>
                <a:schemeClr val="tx1"/>
              </a:solidFill>
              <a:latin typeface="+mj-lt"/>
            </a:endParaRPr>
          </a:p>
        </p:txBody>
      </p:sp>
      <p:pic>
        <p:nvPicPr>
          <p:cNvPr id="4"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8438"/>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18"/>
          <p:cNvSpPr txBox="1"/>
          <p:nvPr/>
        </p:nvSpPr>
        <p:spPr>
          <a:xfrm>
            <a:off x="339634" y="1454331"/>
            <a:ext cx="8490857"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smtClean="0">
                <a:solidFill>
                  <a:srgbClr val="002060"/>
                </a:solidFill>
                <a:latin typeface="+mj-lt"/>
              </a:rPr>
              <a:t>If you ever have any questions or concerns please come and speak to us!</a:t>
            </a:r>
            <a:endParaRPr sz="4800" dirty="0">
              <a:solidFill>
                <a:srgbClr val="002060"/>
              </a:solidFill>
              <a:latin typeface="+mj-lt"/>
              <a:sym typeface="Arial"/>
            </a:endParaRPr>
          </a:p>
        </p:txBody>
      </p:sp>
      <p:sp>
        <p:nvSpPr>
          <p:cNvPr id="2" name="AutoShape 2" descr="Happy to Hel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882"/>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599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18"/>
          <p:cNvSpPr txBox="1"/>
          <p:nvPr/>
        </p:nvSpPr>
        <p:spPr>
          <a:xfrm>
            <a:off x="339634" y="1454331"/>
            <a:ext cx="8490857"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002060"/>
                </a:solidFill>
                <a:latin typeface="+mj-lt"/>
                <a:ea typeface="Arial"/>
                <a:cs typeface="Arial"/>
                <a:sym typeface="Arial"/>
              </a:rPr>
              <a:t>Thank you for </a:t>
            </a:r>
            <a:r>
              <a:rPr lang="en-GB" sz="5400" dirty="0" smtClean="0">
                <a:solidFill>
                  <a:srgbClr val="002060"/>
                </a:solidFill>
                <a:latin typeface="+mj-lt"/>
              </a:rPr>
              <a:t>joining us today</a:t>
            </a:r>
            <a:r>
              <a:rPr lang="en-GB" sz="5400" smtClean="0">
                <a:solidFill>
                  <a:srgbClr val="002060"/>
                </a:solidFill>
                <a:latin typeface="+mj-lt"/>
              </a:rPr>
              <a:t>!</a:t>
            </a:r>
            <a:r>
              <a:rPr lang="en-GB" sz="5400" smtClean="0">
                <a:solidFill>
                  <a:srgbClr val="002060"/>
                </a:solidFill>
                <a:latin typeface="+mj-lt"/>
                <a:ea typeface="Arial"/>
                <a:cs typeface="Arial"/>
                <a:sym typeface="Arial"/>
              </a:rPr>
              <a:t> </a:t>
            </a:r>
            <a:endParaRPr sz="5400" dirty="0">
              <a:solidFill>
                <a:srgbClr val="002060"/>
              </a:solidFill>
              <a:latin typeface="+mj-lt"/>
              <a:ea typeface="Arial"/>
              <a:cs typeface="Arial"/>
              <a:sym typeface="Arial"/>
            </a:endParaRPr>
          </a:p>
        </p:txBody>
      </p:sp>
      <p:pic>
        <p:nvPicPr>
          <p:cNvPr id="3"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844" y="4279242"/>
            <a:ext cx="2500757" cy="187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
          <p:cNvSpPr txBox="1"/>
          <p:nvPr/>
        </p:nvSpPr>
        <p:spPr>
          <a:xfrm>
            <a:off x="261257" y="883250"/>
            <a:ext cx="8560526"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1" u="sng">
                <a:solidFill>
                  <a:srgbClr val="002060"/>
                </a:solidFill>
                <a:latin typeface="+mj-lt"/>
                <a:ea typeface="Arial"/>
                <a:cs typeface="Arial"/>
                <a:sym typeface="Arial"/>
              </a:rPr>
              <a:t>Online Safety </a:t>
            </a:r>
            <a:endParaRPr sz="4400" b="1" u="sng">
              <a:solidFill>
                <a:srgbClr val="002060"/>
              </a:solidFill>
              <a:latin typeface="+mj-lt"/>
              <a:ea typeface="Arial"/>
              <a:cs typeface="Arial"/>
              <a:sym typeface="Arial"/>
            </a:endParaRPr>
          </a:p>
        </p:txBody>
      </p:sp>
      <p:pic>
        <p:nvPicPr>
          <p:cNvPr id="101" name="Google Shape;101;p3" descr="Related image"/>
          <p:cNvPicPr preferRelativeResize="0"/>
          <p:nvPr/>
        </p:nvPicPr>
        <p:blipFill rotWithShape="1">
          <a:blip r:embed="rId3">
            <a:alphaModFix/>
          </a:blip>
          <a:srcRect/>
          <a:stretch/>
        </p:blipFill>
        <p:spPr>
          <a:xfrm>
            <a:off x="80025" y="1892664"/>
            <a:ext cx="2916052" cy="3998772"/>
          </a:xfrm>
          <a:prstGeom prst="rect">
            <a:avLst/>
          </a:prstGeom>
          <a:noFill/>
          <a:ln>
            <a:noFill/>
          </a:ln>
        </p:spPr>
      </p:pic>
      <p:pic>
        <p:nvPicPr>
          <p:cNvPr id="6" name="Picture 5"/>
          <p:cNvPicPr>
            <a:picLocks noChangeAspect="1"/>
          </p:cNvPicPr>
          <p:nvPr/>
        </p:nvPicPr>
        <p:blipFill>
          <a:blip r:embed="rId4"/>
          <a:stretch>
            <a:fillRect/>
          </a:stretch>
        </p:blipFill>
        <p:spPr>
          <a:xfrm>
            <a:off x="2996077" y="2040945"/>
            <a:ext cx="6086291" cy="3198320"/>
          </a:xfrm>
          <a:prstGeom prst="rect">
            <a:avLst/>
          </a:prstGeom>
        </p:spPr>
      </p:pic>
      <p:pic>
        <p:nvPicPr>
          <p:cNvPr id="7"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3778" y="152224"/>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3CEF2834-1AF8-579D-7585-2D3DBF5047EF}"/>
              </a:ext>
            </a:extLst>
          </p:cNvPr>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70010" y="542250"/>
            <a:ext cx="3536110" cy="3536110"/>
          </a:xfrm>
          <a:prstGeom prst="rect">
            <a:avLst/>
          </a:prstGeom>
        </p:spPr>
      </p:pic>
      <p:pic>
        <p:nvPicPr>
          <p:cNvPr id="9" name="Picture 8" descr="Shape, circle&#10;&#10;Description automatically generated">
            <a:extLst>
              <a:ext uri="{FF2B5EF4-FFF2-40B4-BE49-F238E27FC236}">
                <a16:creationId xmlns:a16="http://schemas.microsoft.com/office/drawing/2014/main" id="{4EDA186D-BCBB-8D91-15EE-264444A31585}"/>
              </a:ext>
            </a:extLst>
          </p:cNvPr>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717517" y="542252"/>
            <a:ext cx="3536110" cy="3536110"/>
          </a:xfrm>
          <a:prstGeom prst="rect">
            <a:avLst/>
          </a:prstGeom>
        </p:spPr>
      </p:pic>
      <p:pic>
        <p:nvPicPr>
          <p:cNvPr id="10" name="Picture 9" descr="Shape, circle&#10;&#10;Description automatically generated">
            <a:extLst>
              <a:ext uri="{FF2B5EF4-FFF2-40B4-BE49-F238E27FC236}">
                <a16:creationId xmlns:a16="http://schemas.microsoft.com/office/drawing/2014/main" id="{B9F38159-744C-61BF-FE6F-BFD74BB0269D}"/>
              </a:ext>
            </a:extLst>
          </p:cNvPr>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753420" y="542254"/>
            <a:ext cx="3536110" cy="3536110"/>
          </a:xfrm>
          <a:prstGeom prst="rect">
            <a:avLst/>
          </a:prstGeom>
        </p:spPr>
      </p:pic>
      <p:pic>
        <p:nvPicPr>
          <p:cNvPr id="19" name="Picture 18" descr="Shape, circle&#10;&#10;Description automatically generated">
            <a:extLst>
              <a:ext uri="{FF2B5EF4-FFF2-40B4-BE49-F238E27FC236}">
                <a16:creationId xmlns:a16="http://schemas.microsoft.com/office/drawing/2014/main" id="{4E0FA906-4725-DE87-71B3-E28D9E357ABC}"/>
              </a:ext>
            </a:extLst>
          </p:cNvPr>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57913" y="3578148"/>
            <a:ext cx="3536110" cy="3536110"/>
          </a:xfrm>
          <a:prstGeom prst="rect">
            <a:avLst/>
          </a:prstGeom>
        </p:spPr>
      </p:pic>
      <p:pic>
        <p:nvPicPr>
          <p:cNvPr id="20" name="Picture 19" descr="Shape, circle&#10;&#10;Description automatically generated">
            <a:extLst>
              <a:ext uri="{FF2B5EF4-FFF2-40B4-BE49-F238E27FC236}">
                <a16:creationId xmlns:a16="http://schemas.microsoft.com/office/drawing/2014/main" id="{9A36857D-A016-6F12-38C8-C5A2434F8B71}"/>
              </a:ext>
            </a:extLst>
          </p:cNvPr>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729614" y="3578150"/>
            <a:ext cx="3536110" cy="3536110"/>
          </a:xfrm>
          <a:prstGeom prst="rect">
            <a:avLst/>
          </a:prstGeom>
        </p:spPr>
      </p:pic>
      <p:pic>
        <p:nvPicPr>
          <p:cNvPr id="22" name="Picture 21" descr="Shape, circle&#10;&#10;Description automatically generated">
            <a:extLst>
              <a:ext uri="{FF2B5EF4-FFF2-40B4-BE49-F238E27FC236}">
                <a16:creationId xmlns:a16="http://schemas.microsoft.com/office/drawing/2014/main" id="{A2AA28AD-3EBA-01A7-0196-823AA6B976BD}"/>
              </a:ext>
            </a:extLst>
          </p:cNvPr>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765517" y="3578152"/>
            <a:ext cx="3536110" cy="3536110"/>
          </a:xfrm>
          <a:prstGeom prst="rect">
            <a:avLst/>
          </a:prstGeom>
        </p:spPr>
      </p:pic>
      <p:sp>
        <p:nvSpPr>
          <p:cNvPr id="42" name="TextBox 41">
            <a:extLst>
              <a:ext uri="{FF2B5EF4-FFF2-40B4-BE49-F238E27FC236}">
                <a16:creationId xmlns:a16="http://schemas.microsoft.com/office/drawing/2014/main" id="{35AE0F64-D5D5-8C6E-FE60-10E2950A1DE9}"/>
              </a:ext>
            </a:extLst>
          </p:cNvPr>
          <p:cNvSpPr txBox="1"/>
          <p:nvPr/>
        </p:nvSpPr>
        <p:spPr>
          <a:xfrm>
            <a:off x="257527" y="1440166"/>
            <a:ext cx="2551344" cy="1643304"/>
          </a:xfrm>
          <a:prstGeom prst="rect">
            <a:avLst/>
          </a:prstGeom>
          <a:noFill/>
        </p:spPr>
        <p:txBody>
          <a:bodyPr wrap="square">
            <a:prstTxWarp prst="textArchUp">
              <a:avLst>
                <a:gd name="adj" fmla="val 10785957"/>
              </a:avLst>
            </a:prstTxWarp>
            <a:spAutoFit/>
          </a:bodyPr>
          <a:lstStyle/>
          <a:p>
            <a:pPr algn="ctr">
              <a:lnSpc>
                <a:spcPct val="107000"/>
              </a:lnSpc>
              <a:spcAft>
                <a:spcPts val="600"/>
              </a:spcAft>
            </a:pPr>
            <a:r>
              <a:rPr lang="en-US" sz="1429" u="sng" dirty="0">
                <a:solidFill>
                  <a:srgbClr val="2759FF"/>
                </a:solidFill>
                <a:latin typeface="Helvetica" pitchFamily="2" charset="0"/>
                <a:ea typeface="Times New Roman" panose="02020603050405020304" pitchFamily="18" charset="0"/>
                <a:cs typeface="Segoe UI" panose="020B0502040204020203" pitchFamily="34" charset="0"/>
              </a:rPr>
              <a:t>Use Kind Words and Hands</a:t>
            </a:r>
          </a:p>
        </p:txBody>
      </p:sp>
      <p:sp>
        <p:nvSpPr>
          <p:cNvPr id="44" name="TextBox 43">
            <a:extLst>
              <a:ext uri="{FF2B5EF4-FFF2-40B4-BE49-F238E27FC236}">
                <a16:creationId xmlns:a16="http://schemas.microsoft.com/office/drawing/2014/main" id="{DB01DC69-AD94-6C3D-8A67-FA2C8CD4B242}"/>
              </a:ext>
            </a:extLst>
          </p:cNvPr>
          <p:cNvSpPr txBox="1"/>
          <p:nvPr/>
        </p:nvSpPr>
        <p:spPr>
          <a:xfrm>
            <a:off x="3056478" y="1647872"/>
            <a:ext cx="2864739" cy="1590834"/>
          </a:xfrm>
          <a:prstGeom prst="rect">
            <a:avLst/>
          </a:prstGeom>
          <a:noFill/>
        </p:spPr>
        <p:txBody>
          <a:bodyPr wrap="square">
            <a:prstTxWarp prst="textArchUp">
              <a:avLst>
                <a:gd name="adj" fmla="val 10389780"/>
              </a:avLst>
            </a:prstTxWarp>
            <a:spAutoFit/>
          </a:bodyPr>
          <a:lstStyle/>
          <a:p>
            <a:pPr algn="ctr">
              <a:lnSpc>
                <a:spcPct val="107000"/>
              </a:lnSpc>
              <a:spcAft>
                <a:spcPts val="571"/>
              </a:spcAft>
            </a:pPr>
            <a:r>
              <a:rPr lang="en-US" sz="1429" u="sng" dirty="0">
                <a:solidFill>
                  <a:srgbClr val="2759FF"/>
                </a:solidFill>
                <a:latin typeface="Helvetica" pitchFamily="2" charset="0"/>
                <a:ea typeface="Times New Roman" panose="02020603050405020304" pitchFamily="18" charset="0"/>
                <a:cs typeface="Segoe UI" panose="020B0502040204020203" pitchFamily="34" charset="0"/>
              </a:rPr>
              <a:t>Be the Best Person</a:t>
            </a:r>
          </a:p>
          <a:p>
            <a:pPr algn="ctr">
              <a:lnSpc>
                <a:spcPct val="107000"/>
              </a:lnSpc>
              <a:spcAft>
                <a:spcPts val="571"/>
              </a:spcAft>
            </a:pPr>
            <a:r>
              <a:rPr lang="en-US" sz="1429" u="sng" dirty="0">
                <a:solidFill>
                  <a:srgbClr val="2759FF"/>
                </a:solidFill>
                <a:latin typeface="Helvetica" pitchFamily="2" charset="0"/>
                <a:ea typeface="Times New Roman" panose="02020603050405020304" pitchFamily="18" charset="0"/>
                <a:cs typeface="Segoe UI" panose="020B0502040204020203" pitchFamily="34" charset="0"/>
              </a:rPr>
              <a:t> Jesus Wants Us to Be</a:t>
            </a:r>
            <a:endParaRPr lang="en-US" sz="1429" dirty="0">
              <a:solidFill>
                <a:srgbClr val="2759FF"/>
              </a:solidFill>
              <a:latin typeface="Helvetica" pitchFamily="2" charset="0"/>
            </a:endParaRPr>
          </a:p>
        </p:txBody>
      </p:sp>
      <p:sp>
        <p:nvSpPr>
          <p:cNvPr id="46" name="TextBox 45">
            <a:extLst>
              <a:ext uri="{FF2B5EF4-FFF2-40B4-BE49-F238E27FC236}">
                <a16:creationId xmlns:a16="http://schemas.microsoft.com/office/drawing/2014/main" id="{520FF4F7-1312-C726-6FFB-BA1F699889CE}"/>
              </a:ext>
            </a:extLst>
          </p:cNvPr>
          <p:cNvSpPr txBox="1"/>
          <p:nvPr/>
        </p:nvSpPr>
        <p:spPr>
          <a:xfrm>
            <a:off x="6110684" y="4473611"/>
            <a:ext cx="2833622" cy="1757383"/>
          </a:xfrm>
          <a:prstGeom prst="rect">
            <a:avLst/>
          </a:prstGeom>
          <a:noFill/>
        </p:spPr>
        <p:txBody>
          <a:bodyPr wrap="square">
            <a:prstTxWarp prst="textArchUp">
              <a:avLst>
                <a:gd name="adj" fmla="val 11136733"/>
              </a:avLst>
            </a:prstTxWarp>
            <a:spAutoFit/>
          </a:bodyPr>
          <a:lstStyle/>
          <a:p>
            <a:pPr algn="ctr">
              <a:lnSpc>
                <a:spcPct val="107000"/>
              </a:lnSpc>
              <a:spcAft>
                <a:spcPts val="571"/>
              </a:spcAft>
            </a:pPr>
            <a:r>
              <a:rPr lang="en-US" sz="1429" u="sng" dirty="0">
                <a:solidFill>
                  <a:srgbClr val="2759FF"/>
                </a:solidFill>
                <a:latin typeface="Helvetica" pitchFamily="2" charset="0"/>
                <a:ea typeface="Times New Roman" panose="02020603050405020304" pitchFamily="18" charset="0"/>
                <a:cs typeface="Segoe UI" panose="020B0502040204020203" pitchFamily="34" charset="0"/>
              </a:rPr>
              <a:t>Listen to One Another</a:t>
            </a:r>
            <a:endParaRPr lang="en-GB" sz="1143" dirty="0">
              <a:solidFill>
                <a:srgbClr val="2759FF"/>
              </a:solidFill>
              <a:latin typeface="Helvetica" pitchFamily="2"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8073BEAA-C679-EE4D-F908-B29C45C09E74}"/>
              </a:ext>
            </a:extLst>
          </p:cNvPr>
          <p:cNvSpPr txBox="1"/>
          <p:nvPr/>
        </p:nvSpPr>
        <p:spPr>
          <a:xfrm>
            <a:off x="3369083" y="4473612"/>
            <a:ext cx="2318644" cy="1735501"/>
          </a:xfrm>
          <a:prstGeom prst="rect">
            <a:avLst/>
          </a:prstGeom>
          <a:noFill/>
        </p:spPr>
        <p:txBody>
          <a:bodyPr wrap="square">
            <a:prstTxWarp prst="textArchUp">
              <a:avLst>
                <a:gd name="adj" fmla="val 11274512"/>
              </a:avLst>
            </a:prstTxWarp>
            <a:spAutoFit/>
          </a:bodyPr>
          <a:lstStyle/>
          <a:p>
            <a:pPr algn="ctr">
              <a:lnSpc>
                <a:spcPct val="107000"/>
              </a:lnSpc>
              <a:spcAft>
                <a:spcPts val="571"/>
              </a:spcAft>
            </a:pPr>
            <a:r>
              <a:rPr lang="en-US" sz="1429" u="sng" dirty="0">
                <a:solidFill>
                  <a:srgbClr val="2759FF"/>
                </a:solidFill>
                <a:latin typeface="Helvetica" pitchFamily="2" charset="0"/>
                <a:ea typeface="Times New Roman" panose="02020603050405020304" pitchFamily="18" charset="0"/>
                <a:cs typeface="Segoe UI" panose="020B0502040204020203" pitchFamily="34" charset="0"/>
              </a:rPr>
              <a:t>Respect Each Other/ Environment</a:t>
            </a:r>
          </a:p>
        </p:txBody>
      </p:sp>
      <p:sp>
        <p:nvSpPr>
          <p:cNvPr id="50" name="TextBox 49">
            <a:extLst>
              <a:ext uri="{FF2B5EF4-FFF2-40B4-BE49-F238E27FC236}">
                <a16:creationId xmlns:a16="http://schemas.microsoft.com/office/drawing/2014/main" id="{F960F335-6127-A299-40D5-C40F5D049D1D}"/>
              </a:ext>
            </a:extLst>
          </p:cNvPr>
          <p:cNvSpPr txBox="1"/>
          <p:nvPr/>
        </p:nvSpPr>
        <p:spPr>
          <a:xfrm>
            <a:off x="112534" y="4509202"/>
            <a:ext cx="2828754" cy="1725446"/>
          </a:xfrm>
          <a:prstGeom prst="rect">
            <a:avLst/>
          </a:prstGeom>
          <a:noFill/>
        </p:spPr>
        <p:txBody>
          <a:bodyPr wrap="square">
            <a:prstTxWarp prst="textArchUp">
              <a:avLst>
                <a:gd name="adj" fmla="val 11103119"/>
              </a:avLst>
            </a:prstTxWarp>
            <a:spAutoFit/>
          </a:bodyPr>
          <a:lstStyle/>
          <a:p>
            <a:pPr algn="ctr">
              <a:lnSpc>
                <a:spcPct val="107000"/>
              </a:lnSpc>
              <a:spcAft>
                <a:spcPts val="571"/>
              </a:spcAft>
            </a:pPr>
            <a:r>
              <a:rPr lang="en-US" sz="1429" u="sng" dirty="0">
                <a:solidFill>
                  <a:srgbClr val="2759FF"/>
                </a:solidFill>
                <a:latin typeface="Helvetica" pitchFamily="2" charset="0"/>
                <a:ea typeface="Times New Roman" panose="02020603050405020304" pitchFamily="18" charset="0"/>
                <a:cs typeface="Segoe UI" panose="020B0502040204020203" pitchFamily="34" charset="0"/>
              </a:rPr>
              <a:t>Display Good Manners</a:t>
            </a:r>
            <a:endParaRPr lang="en-GB" sz="1143" dirty="0">
              <a:solidFill>
                <a:srgbClr val="2759FF"/>
              </a:solidFill>
              <a:latin typeface="Helvetica" pitchFamily="2" charset="0"/>
              <a:ea typeface="Calibri" panose="020F0502020204030204" pitchFamily="34" charset="0"/>
              <a:cs typeface="Times New Roman" panose="02020603050405020304" pitchFamily="18" charset="0"/>
            </a:endParaRPr>
          </a:p>
        </p:txBody>
      </p:sp>
      <p:pic>
        <p:nvPicPr>
          <p:cNvPr id="2"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8438"/>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423EB0-6DD3-AE83-4004-B535A8FE2439}"/>
              </a:ext>
            </a:extLst>
          </p:cNvPr>
          <p:cNvSpPr txBox="1"/>
          <p:nvPr/>
        </p:nvSpPr>
        <p:spPr>
          <a:xfrm>
            <a:off x="1610491" y="507561"/>
            <a:ext cx="5784232" cy="276999"/>
          </a:xfrm>
          <a:prstGeom prst="rect">
            <a:avLst/>
          </a:prstGeom>
          <a:noFill/>
        </p:spPr>
        <p:txBody>
          <a:bodyPr wrap="square">
            <a:spAutoFit/>
          </a:bodyPr>
          <a:lstStyle/>
          <a:p>
            <a:pPr algn="ctr"/>
            <a:r>
              <a:rPr lang="en-GB" sz="1200" dirty="0">
                <a:latin typeface="Helvetica" pitchFamily="2" charset="0"/>
              </a:rPr>
              <a:t>Following in Jesus' Footsteps, caring for each other when we work, play and pray</a:t>
            </a:r>
          </a:p>
        </p:txBody>
      </p:sp>
      <p:sp>
        <p:nvSpPr>
          <p:cNvPr id="11" name="TextBox 10">
            <a:extLst>
              <a:ext uri="{FF2B5EF4-FFF2-40B4-BE49-F238E27FC236}">
                <a16:creationId xmlns:a16="http://schemas.microsoft.com/office/drawing/2014/main" id="{D081ABB0-BDAA-6ACE-61EE-6EB6389696A2}"/>
              </a:ext>
            </a:extLst>
          </p:cNvPr>
          <p:cNvSpPr txBox="1"/>
          <p:nvPr/>
        </p:nvSpPr>
        <p:spPr>
          <a:xfrm>
            <a:off x="377738" y="2677842"/>
            <a:ext cx="2283976" cy="797654"/>
          </a:xfrm>
          <a:prstGeom prst="rect">
            <a:avLst/>
          </a:prstGeom>
          <a:noFill/>
        </p:spPr>
        <p:txBody>
          <a:bodyPr wrap="square">
            <a:spAutoFit/>
          </a:bodyPr>
          <a:lstStyle/>
          <a:p>
            <a:pPr algn="ctr">
              <a:lnSpc>
                <a:spcPct val="107000"/>
              </a:lnSpc>
              <a:spcAft>
                <a:spcPts val="600"/>
              </a:spcAft>
            </a:pPr>
            <a:r>
              <a:rPr lang="en-US" sz="1071" dirty="0">
                <a:latin typeface="Helvetica" pitchFamily="2" charset="0"/>
                <a:ea typeface="Times New Roman" panose="02020603050405020304" pitchFamily="18" charset="0"/>
                <a:cs typeface="Segoe UI" panose="020B0502040204020203" pitchFamily="34" charset="0"/>
              </a:rPr>
              <a:t>“Be kind and compassionate to one another, forgiving each other, just as in Christ God Forgave you.“ Ephesians 4:32</a:t>
            </a:r>
            <a:endParaRPr lang="en-GB" sz="1071" dirty="0">
              <a:latin typeface="Helvetica" pitchFamily="2"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5ED5284-1DEB-68C5-FEDF-C3CDD5EE98D3}"/>
              </a:ext>
            </a:extLst>
          </p:cNvPr>
          <p:cNvSpPr txBox="1"/>
          <p:nvPr/>
        </p:nvSpPr>
        <p:spPr>
          <a:xfrm>
            <a:off x="2167759" y="12311"/>
            <a:ext cx="4808483" cy="553998"/>
          </a:xfrm>
          <a:prstGeom prst="rect">
            <a:avLst/>
          </a:prstGeom>
          <a:noFill/>
        </p:spPr>
        <p:txBody>
          <a:bodyPr wrap="square">
            <a:spAutoFit/>
          </a:bodyPr>
          <a:lstStyle/>
          <a:p>
            <a:pPr algn="ctr"/>
            <a:r>
              <a:rPr lang="en-GB" sz="3000" b="1" u="sng" dirty="0">
                <a:solidFill>
                  <a:srgbClr val="002060"/>
                </a:solidFill>
                <a:latin typeface="+mj-lt"/>
              </a:rPr>
              <a:t>St </a:t>
            </a:r>
            <a:r>
              <a:rPr lang="en-GB" sz="2857" b="1" u="sng" dirty="0">
                <a:solidFill>
                  <a:srgbClr val="002060"/>
                </a:solidFill>
                <a:latin typeface="+mj-lt"/>
              </a:rPr>
              <a:t>Joseph's</a:t>
            </a:r>
            <a:r>
              <a:rPr lang="en-GB" sz="3000" b="1" u="sng" dirty="0">
                <a:solidFill>
                  <a:srgbClr val="002060"/>
                </a:solidFill>
                <a:latin typeface="+mj-lt"/>
              </a:rPr>
              <a:t> School Rules</a:t>
            </a:r>
          </a:p>
        </p:txBody>
      </p:sp>
      <p:sp>
        <p:nvSpPr>
          <p:cNvPr id="21" name="TextBox 20">
            <a:extLst>
              <a:ext uri="{FF2B5EF4-FFF2-40B4-BE49-F238E27FC236}">
                <a16:creationId xmlns:a16="http://schemas.microsoft.com/office/drawing/2014/main" id="{B434E186-6D32-5FEC-6EBF-C9F3293C83A9}"/>
              </a:ext>
            </a:extLst>
          </p:cNvPr>
          <p:cNvSpPr txBox="1"/>
          <p:nvPr/>
        </p:nvSpPr>
        <p:spPr>
          <a:xfrm>
            <a:off x="6460257" y="2601209"/>
            <a:ext cx="2228907" cy="797654"/>
          </a:xfrm>
          <a:prstGeom prst="rect">
            <a:avLst/>
          </a:prstGeom>
          <a:noFill/>
        </p:spPr>
        <p:txBody>
          <a:bodyPr wrap="square">
            <a:spAutoFit/>
          </a:bodyPr>
          <a:lstStyle/>
          <a:p>
            <a:pPr algn="ctr">
              <a:lnSpc>
                <a:spcPct val="107000"/>
              </a:lnSpc>
              <a:spcAft>
                <a:spcPts val="571"/>
              </a:spcAft>
            </a:pPr>
            <a:r>
              <a:rPr lang="en-US" sz="1071" dirty="0">
                <a:latin typeface="Helvetica" pitchFamily="2" charset="0"/>
                <a:ea typeface="Times New Roman" panose="02020603050405020304" pitchFamily="18" charset="0"/>
                <a:cs typeface="Segoe UI" panose="020B0502040204020203" pitchFamily="34" charset="0"/>
              </a:rPr>
              <a:t>“Therefore, encourage one another and build up one another up, just as you are doing. ” Thessalonians 5:11</a:t>
            </a:r>
            <a:endParaRPr lang="en-GB" sz="1071" dirty="0">
              <a:latin typeface="Helvetica" pitchFamily="2"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EB995AA6-B1BA-0E16-F2EA-1104AECC17EB}"/>
              </a:ext>
            </a:extLst>
          </p:cNvPr>
          <p:cNvSpPr txBox="1"/>
          <p:nvPr/>
        </p:nvSpPr>
        <p:spPr>
          <a:xfrm>
            <a:off x="3451387" y="2798469"/>
            <a:ext cx="2154037" cy="621324"/>
          </a:xfrm>
          <a:prstGeom prst="rect">
            <a:avLst/>
          </a:prstGeom>
          <a:noFill/>
        </p:spPr>
        <p:txBody>
          <a:bodyPr wrap="square">
            <a:spAutoFit/>
          </a:bodyPr>
          <a:lstStyle/>
          <a:p>
            <a:pPr algn="ctr">
              <a:lnSpc>
                <a:spcPct val="107000"/>
              </a:lnSpc>
              <a:spcAft>
                <a:spcPts val="571"/>
              </a:spcAft>
            </a:pPr>
            <a:r>
              <a:rPr lang="en-US" sz="1071" dirty="0">
                <a:latin typeface="Helvetica" pitchFamily="2" charset="0"/>
                <a:ea typeface="Times New Roman" panose="02020603050405020304" pitchFamily="18" charset="0"/>
                <a:cs typeface="Segoe UI" panose="020B0502040204020203" pitchFamily="34" charset="0"/>
              </a:rPr>
              <a:t>“Commit your work to the Lord and your plans will succeed.” Proverbs 16:3</a:t>
            </a:r>
            <a:endParaRPr lang="en-GB" sz="1071" dirty="0">
              <a:latin typeface="Helvetica" pitchFamily="2"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8B4D2385-77BC-F2A1-1134-B8DFDAF9D8D6}"/>
              </a:ext>
            </a:extLst>
          </p:cNvPr>
          <p:cNvSpPr txBox="1"/>
          <p:nvPr/>
        </p:nvSpPr>
        <p:spPr>
          <a:xfrm>
            <a:off x="6445611" y="5596696"/>
            <a:ext cx="2258198" cy="797654"/>
          </a:xfrm>
          <a:prstGeom prst="rect">
            <a:avLst/>
          </a:prstGeom>
          <a:noFill/>
        </p:spPr>
        <p:txBody>
          <a:bodyPr wrap="square">
            <a:spAutoFit/>
          </a:bodyPr>
          <a:lstStyle/>
          <a:p>
            <a:pPr algn="ctr">
              <a:lnSpc>
                <a:spcPct val="107000"/>
              </a:lnSpc>
              <a:spcAft>
                <a:spcPts val="571"/>
              </a:spcAft>
            </a:pPr>
            <a:r>
              <a:rPr lang="en-US" sz="1071" dirty="0">
                <a:latin typeface="Helvetica" pitchFamily="2" charset="0"/>
                <a:ea typeface="Times New Roman" panose="02020603050405020304" pitchFamily="18" charset="0"/>
                <a:cs typeface="Segoe UI" panose="020B0502040204020203" pitchFamily="34" charset="0"/>
              </a:rPr>
              <a:t>“To speak evil of no one, to avoid quarrelling, to be gentle and to show perfect courtesy to all people.”  Titus 3:2</a:t>
            </a:r>
            <a:endParaRPr lang="en-GB" sz="1071" dirty="0">
              <a:latin typeface="Helvetica" pitchFamily="2"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DB9B71B9-0B66-70B6-BA90-ABAD5EF1ECFD}"/>
              </a:ext>
            </a:extLst>
          </p:cNvPr>
          <p:cNvSpPr txBox="1"/>
          <p:nvPr/>
        </p:nvSpPr>
        <p:spPr>
          <a:xfrm>
            <a:off x="3485837" y="5650364"/>
            <a:ext cx="2071760" cy="797654"/>
          </a:xfrm>
          <a:prstGeom prst="rect">
            <a:avLst/>
          </a:prstGeom>
          <a:noFill/>
        </p:spPr>
        <p:txBody>
          <a:bodyPr wrap="square">
            <a:spAutoFit/>
          </a:bodyPr>
          <a:lstStyle/>
          <a:p>
            <a:pPr algn="ctr">
              <a:lnSpc>
                <a:spcPct val="107000"/>
              </a:lnSpc>
              <a:spcAft>
                <a:spcPts val="571"/>
              </a:spcAft>
            </a:pPr>
            <a:r>
              <a:rPr lang="en-US" sz="1071" dirty="0">
                <a:latin typeface="Helvetica" pitchFamily="2" charset="0"/>
                <a:ea typeface="Times New Roman" panose="02020603050405020304" pitchFamily="18" charset="0"/>
                <a:cs typeface="Segoe UI" panose="020B0502040204020203" pitchFamily="34" charset="0"/>
              </a:rPr>
              <a:t>“A new command I give you: Love one another.  As I have loved you, so you must love one another.” John 13:34</a:t>
            </a:r>
            <a:endParaRPr lang="en-GB" sz="1071" dirty="0">
              <a:latin typeface="Helvetica" pitchFamily="2"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7267EEDA-A68E-2A48-E806-4170F2D8A25B}"/>
              </a:ext>
            </a:extLst>
          </p:cNvPr>
          <p:cNvSpPr txBox="1"/>
          <p:nvPr/>
        </p:nvSpPr>
        <p:spPr>
          <a:xfrm>
            <a:off x="366709" y="5688041"/>
            <a:ext cx="2242507" cy="621324"/>
          </a:xfrm>
          <a:prstGeom prst="rect">
            <a:avLst/>
          </a:prstGeom>
          <a:noFill/>
        </p:spPr>
        <p:txBody>
          <a:bodyPr wrap="square">
            <a:spAutoFit/>
          </a:bodyPr>
          <a:lstStyle/>
          <a:p>
            <a:pPr algn="ctr">
              <a:lnSpc>
                <a:spcPct val="107000"/>
              </a:lnSpc>
              <a:spcAft>
                <a:spcPts val="571"/>
              </a:spcAft>
            </a:pPr>
            <a:r>
              <a:rPr lang="en-US" sz="1071" dirty="0">
                <a:latin typeface="Helvetica" pitchFamily="2" charset="0"/>
                <a:ea typeface="Times New Roman" panose="02020603050405020304" pitchFamily="18" charset="0"/>
                <a:cs typeface="Segoe UI" panose="020B0502040204020203" pitchFamily="34" charset="0"/>
              </a:rPr>
              <a:t>“And as you wish that others would do to you, do so to them.” Luke 6:31</a:t>
            </a:r>
            <a:endParaRPr lang="en-GB" sz="1071" dirty="0">
              <a:latin typeface="Helvetica" pitchFamily="2" charset="0"/>
              <a:ea typeface="Calibri" panose="020F0502020204030204" pitchFamily="34" charset="0"/>
              <a:cs typeface="Times New Roman" panose="02020603050405020304" pitchFamily="18" charset="0"/>
            </a:endParaRPr>
          </a:p>
        </p:txBody>
      </p:sp>
      <p:pic>
        <p:nvPicPr>
          <p:cNvPr id="33" name="Picture 32" descr="Graphical user interface, application&#10;&#10;Description automatically generated">
            <a:extLst>
              <a:ext uri="{FF2B5EF4-FFF2-40B4-BE49-F238E27FC236}">
                <a16:creationId xmlns:a16="http://schemas.microsoft.com/office/drawing/2014/main" id="{D2A43596-0649-D6A2-FDA1-DCD7FA7832E5}"/>
              </a:ext>
            </a:extLst>
          </p:cNvPr>
          <p:cNvPicPr>
            <a:picLocks noChangeAspect="1"/>
          </p:cNvPicPr>
          <p:nvPr/>
        </p:nvPicPr>
        <p:blipFill rotWithShape="1">
          <a:blip r:embed="rId4">
            <a:extLst>
              <a:ext uri="{28A0092B-C50C-407E-A947-70E740481C1C}">
                <a14:useLocalDpi xmlns:a14="http://schemas.microsoft.com/office/drawing/2010/main" val="0"/>
              </a:ext>
            </a:extLst>
          </a:blip>
          <a:srcRect l="33398" t="40181" r="59318" b="22947"/>
          <a:stretch/>
        </p:blipFill>
        <p:spPr bwMode="auto">
          <a:xfrm rot="5400000">
            <a:off x="4139324" y="1102135"/>
            <a:ext cx="843643" cy="2403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5" name="Picture 34" descr="Graphical user interface, application&#10;&#10;Description automatically generated">
            <a:extLst>
              <a:ext uri="{FF2B5EF4-FFF2-40B4-BE49-F238E27FC236}">
                <a16:creationId xmlns:a16="http://schemas.microsoft.com/office/drawing/2014/main" id="{795587A5-E70A-F86A-DB36-3797CF7C9CBC}"/>
              </a:ext>
            </a:extLst>
          </p:cNvPr>
          <p:cNvPicPr>
            <a:picLocks noChangeAspect="1"/>
          </p:cNvPicPr>
          <p:nvPr/>
        </p:nvPicPr>
        <p:blipFill rotWithShape="1">
          <a:blip r:embed="rId5">
            <a:extLst>
              <a:ext uri="{28A0092B-C50C-407E-A947-70E740481C1C}">
                <a14:useLocalDpi xmlns:a14="http://schemas.microsoft.com/office/drawing/2010/main" val="0"/>
              </a:ext>
            </a:extLst>
          </a:blip>
          <a:srcRect l="32573" t="42545" r="60573" b="22237"/>
          <a:stretch/>
        </p:blipFill>
        <p:spPr bwMode="auto">
          <a:xfrm rot="5400000">
            <a:off x="7121394" y="3982177"/>
            <a:ext cx="805089" cy="2330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6" name="Picture 35" descr="Graphical user interface&#10;&#10;Description automatically generated">
            <a:extLst>
              <a:ext uri="{FF2B5EF4-FFF2-40B4-BE49-F238E27FC236}">
                <a16:creationId xmlns:a16="http://schemas.microsoft.com/office/drawing/2014/main" id="{88A71D71-37E3-4E33-1BF1-D7AC9A9003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9029" t="42781" r="33393" b="19638"/>
          <a:stretch/>
        </p:blipFill>
        <p:spPr bwMode="auto">
          <a:xfrm rot="5400000">
            <a:off x="1120854" y="4116661"/>
            <a:ext cx="756557" cy="2110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7" name="Picture 36" descr="Graphical user interface, application&#10;&#10;Description automatically generated">
            <a:extLst>
              <a:ext uri="{FF2B5EF4-FFF2-40B4-BE49-F238E27FC236}">
                <a16:creationId xmlns:a16="http://schemas.microsoft.com/office/drawing/2014/main" id="{7703F1B3-9719-946B-B2F4-134D8FD6230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4756" t="42072" r="48150" b="24838"/>
          <a:stretch/>
        </p:blipFill>
        <p:spPr bwMode="auto">
          <a:xfrm rot="5400000">
            <a:off x="7092645" y="1170831"/>
            <a:ext cx="777761" cy="2042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38" name="Picture 37" descr="Graphical user interface, application&#10;&#10;Description automatically generated">
            <a:extLst>
              <a:ext uri="{FF2B5EF4-FFF2-40B4-BE49-F238E27FC236}">
                <a16:creationId xmlns:a16="http://schemas.microsoft.com/office/drawing/2014/main" id="{8FAEAB37-E981-0483-F620-7D3D87349B3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28" t="21745" r="48283" b="40201"/>
          <a:stretch/>
        </p:blipFill>
        <p:spPr bwMode="auto">
          <a:xfrm rot="16200000">
            <a:off x="1105257" y="1121330"/>
            <a:ext cx="765411" cy="2103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51" name="Picture 50" descr="Graphical user interface, application&#10;&#10;Description automatically generated">
            <a:extLst>
              <a:ext uri="{FF2B5EF4-FFF2-40B4-BE49-F238E27FC236}">
                <a16:creationId xmlns:a16="http://schemas.microsoft.com/office/drawing/2014/main" id="{040EFC2E-E554-6F84-72E0-EBC79EF2BB9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7168" t="37818" r="35121" b="29328"/>
          <a:stretch/>
        </p:blipFill>
        <p:spPr bwMode="auto">
          <a:xfrm rot="5400000">
            <a:off x="4149408" y="4254132"/>
            <a:ext cx="809104" cy="1940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55" name="TextBox 54">
            <a:extLst>
              <a:ext uri="{FF2B5EF4-FFF2-40B4-BE49-F238E27FC236}">
                <a16:creationId xmlns:a16="http://schemas.microsoft.com/office/drawing/2014/main" id="{97D41F55-6B05-0C98-9AF1-90A7E46BEABA}"/>
              </a:ext>
            </a:extLst>
          </p:cNvPr>
          <p:cNvSpPr txBox="1"/>
          <p:nvPr/>
        </p:nvSpPr>
        <p:spPr>
          <a:xfrm>
            <a:off x="6206486" y="1418524"/>
            <a:ext cx="2629959" cy="1757383"/>
          </a:xfrm>
          <a:prstGeom prst="rect">
            <a:avLst/>
          </a:prstGeom>
          <a:noFill/>
        </p:spPr>
        <p:txBody>
          <a:bodyPr wrap="square">
            <a:prstTxWarp prst="textArchUp">
              <a:avLst>
                <a:gd name="adj" fmla="val 11136733"/>
              </a:avLst>
            </a:prstTxWarp>
            <a:spAutoFit/>
          </a:bodyPr>
          <a:lstStyle/>
          <a:p>
            <a:pPr algn="ctr">
              <a:lnSpc>
                <a:spcPct val="107000"/>
              </a:lnSpc>
              <a:spcAft>
                <a:spcPts val="571"/>
              </a:spcAft>
            </a:pPr>
            <a:r>
              <a:rPr lang="en-US" sz="1429" u="sng" dirty="0">
                <a:solidFill>
                  <a:srgbClr val="2759FF"/>
                </a:solidFill>
                <a:latin typeface="Helvetica" pitchFamily="2" charset="0"/>
                <a:ea typeface="Calibri" panose="020F0502020204030204" pitchFamily="34" charset="0"/>
                <a:cs typeface="Segoe UI" panose="020B0502040204020203" pitchFamily="34" charset="0"/>
              </a:rPr>
              <a:t>Show Perfect Presentation</a:t>
            </a:r>
            <a:endParaRPr lang="en-GB" sz="1143" dirty="0">
              <a:solidFill>
                <a:srgbClr val="2759FF"/>
              </a:solidFill>
              <a:latin typeface="Helvetica"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913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ece3ea4c1d_0_35"/>
          <p:cNvSpPr/>
          <p:nvPr/>
        </p:nvSpPr>
        <p:spPr>
          <a:xfrm>
            <a:off x="0" y="332035"/>
            <a:ext cx="8439900" cy="906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b="1" u="sng" dirty="0">
                <a:solidFill>
                  <a:srgbClr val="002060"/>
                </a:solidFill>
                <a:latin typeface="+mj-lt"/>
                <a:sym typeface="Arial"/>
              </a:rPr>
              <a:t>We </a:t>
            </a:r>
            <a:r>
              <a:rPr lang="en-GB" sz="4000" b="1" u="sng" dirty="0" smtClean="0">
                <a:solidFill>
                  <a:srgbClr val="002060"/>
                </a:solidFill>
                <a:latin typeface="+mj-lt"/>
                <a:sym typeface="Arial"/>
              </a:rPr>
              <a:t>celebrate the children’s academic and behavioural</a:t>
            </a:r>
            <a:r>
              <a:rPr lang="en-GB" sz="4000" b="1" u="sng" dirty="0" smtClean="0">
                <a:solidFill>
                  <a:srgbClr val="002060"/>
                </a:solidFill>
                <a:latin typeface="+mj-lt"/>
              </a:rPr>
              <a:t> achievements </a:t>
            </a:r>
            <a:endParaRPr lang="en-GB" sz="4000" b="1" u="sng" dirty="0" smtClean="0">
              <a:solidFill>
                <a:srgbClr val="002060"/>
              </a:solidFill>
              <a:latin typeface="+mj-lt"/>
              <a:sym typeface="Arial"/>
            </a:endParaRPr>
          </a:p>
        </p:txBody>
      </p:sp>
      <p:sp>
        <p:nvSpPr>
          <p:cNvPr id="2" name="TextBox 1"/>
          <p:cNvSpPr txBox="1"/>
          <p:nvPr/>
        </p:nvSpPr>
        <p:spPr>
          <a:xfrm>
            <a:off x="629357" y="2472709"/>
            <a:ext cx="2638864" cy="584775"/>
          </a:xfrm>
          <a:prstGeom prst="rect">
            <a:avLst/>
          </a:prstGeom>
          <a:noFill/>
        </p:spPr>
        <p:txBody>
          <a:bodyPr wrap="none" rtlCol="0">
            <a:spAutoFit/>
          </a:bodyPr>
          <a:lstStyle/>
          <a:p>
            <a:r>
              <a:rPr lang="en-GB" sz="3200" dirty="0" smtClean="0">
                <a:latin typeface="+mj-lt"/>
              </a:rPr>
              <a:t>House points</a:t>
            </a:r>
            <a:endParaRPr lang="en-GB" sz="3200" dirty="0">
              <a:latin typeface="+mj-lt"/>
            </a:endParaRPr>
          </a:p>
        </p:txBody>
      </p:sp>
      <p:sp>
        <p:nvSpPr>
          <p:cNvPr id="7" name="TextBox 6"/>
          <p:cNvSpPr txBox="1"/>
          <p:nvPr/>
        </p:nvSpPr>
        <p:spPr>
          <a:xfrm>
            <a:off x="5410574" y="3440862"/>
            <a:ext cx="3395481" cy="584775"/>
          </a:xfrm>
          <a:prstGeom prst="rect">
            <a:avLst/>
          </a:prstGeom>
          <a:noFill/>
        </p:spPr>
        <p:txBody>
          <a:bodyPr wrap="none" rtlCol="0">
            <a:spAutoFit/>
          </a:bodyPr>
          <a:lstStyle/>
          <a:p>
            <a:r>
              <a:rPr lang="en-GB" sz="3200" dirty="0" smtClean="0">
                <a:latin typeface="+mj-lt"/>
              </a:rPr>
              <a:t>Carpenters coins</a:t>
            </a:r>
            <a:endParaRPr lang="en-GB" sz="3200" dirty="0">
              <a:latin typeface="+mj-lt"/>
            </a:endParaRPr>
          </a:p>
        </p:txBody>
      </p:sp>
      <p:sp>
        <p:nvSpPr>
          <p:cNvPr id="8" name="TextBox 7"/>
          <p:cNvSpPr txBox="1"/>
          <p:nvPr/>
        </p:nvSpPr>
        <p:spPr>
          <a:xfrm>
            <a:off x="5410574" y="4409015"/>
            <a:ext cx="2722220" cy="584775"/>
          </a:xfrm>
          <a:prstGeom prst="rect">
            <a:avLst/>
          </a:prstGeom>
          <a:noFill/>
        </p:spPr>
        <p:txBody>
          <a:bodyPr wrap="none" rtlCol="0">
            <a:spAutoFit/>
          </a:bodyPr>
          <a:lstStyle/>
          <a:p>
            <a:r>
              <a:rPr lang="en-GB" sz="3200" dirty="0" smtClean="0">
                <a:latin typeface="+mj-lt"/>
              </a:rPr>
              <a:t>Verbal Praise</a:t>
            </a:r>
            <a:endParaRPr lang="en-GB" sz="3200" dirty="0">
              <a:latin typeface="+mj-lt"/>
            </a:endParaRPr>
          </a:p>
        </p:txBody>
      </p:sp>
      <p:sp>
        <p:nvSpPr>
          <p:cNvPr id="9" name="TextBox 8"/>
          <p:cNvSpPr txBox="1"/>
          <p:nvPr/>
        </p:nvSpPr>
        <p:spPr>
          <a:xfrm>
            <a:off x="5979990" y="2472709"/>
            <a:ext cx="2526654" cy="584775"/>
          </a:xfrm>
          <a:prstGeom prst="rect">
            <a:avLst/>
          </a:prstGeom>
          <a:noFill/>
        </p:spPr>
        <p:txBody>
          <a:bodyPr wrap="none" rtlCol="0">
            <a:spAutoFit/>
          </a:bodyPr>
          <a:lstStyle/>
          <a:p>
            <a:r>
              <a:rPr lang="en-GB" sz="3200" dirty="0" smtClean="0">
                <a:latin typeface="+mj-lt"/>
              </a:rPr>
              <a:t>Certificates</a:t>
            </a:r>
            <a:endParaRPr lang="en-GB" sz="3200" dirty="0">
              <a:latin typeface="+mj-lt"/>
            </a:endParaRPr>
          </a:p>
        </p:txBody>
      </p:sp>
      <p:sp>
        <p:nvSpPr>
          <p:cNvPr id="10" name="TextBox 9"/>
          <p:cNvSpPr txBox="1"/>
          <p:nvPr/>
        </p:nvSpPr>
        <p:spPr>
          <a:xfrm>
            <a:off x="1219200" y="3743146"/>
            <a:ext cx="2882520" cy="584775"/>
          </a:xfrm>
          <a:prstGeom prst="rect">
            <a:avLst/>
          </a:prstGeom>
          <a:noFill/>
        </p:spPr>
        <p:txBody>
          <a:bodyPr wrap="none" rtlCol="0">
            <a:spAutoFit/>
          </a:bodyPr>
          <a:lstStyle/>
          <a:p>
            <a:r>
              <a:rPr lang="en-GB" sz="3200" dirty="0" smtClean="0">
                <a:latin typeface="+mj-lt"/>
              </a:rPr>
              <a:t>Class trophies</a:t>
            </a:r>
          </a:p>
        </p:txBody>
      </p:sp>
      <p:pic>
        <p:nvPicPr>
          <p:cNvPr id="11"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8438"/>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77686" y="4648053"/>
            <a:ext cx="3449983" cy="584775"/>
          </a:xfrm>
          <a:prstGeom prst="rect">
            <a:avLst/>
          </a:prstGeom>
        </p:spPr>
        <p:txBody>
          <a:bodyPr wrap="none">
            <a:spAutoFit/>
          </a:bodyPr>
          <a:lstStyle/>
          <a:p>
            <a:r>
              <a:rPr lang="en-US" sz="3200" dirty="0" smtClean="0">
                <a:latin typeface="+mn-lt"/>
              </a:rPr>
              <a:t>Class Dojo Points</a:t>
            </a:r>
            <a:endParaRPr lang="en-GB" sz="32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596" y="5972832"/>
            <a:ext cx="8572404" cy="707886"/>
          </a:xfrm>
          <a:prstGeom prst="rect">
            <a:avLst/>
          </a:prstGeom>
        </p:spPr>
        <p:txBody>
          <a:bodyPr wrap="square">
            <a:spAutoFit/>
          </a:bodyPr>
          <a:lstStyle/>
          <a:p>
            <a:r>
              <a:rPr lang="en-US" sz="2000" dirty="0" smtClean="0">
                <a:latin typeface="+mj-lt"/>
              </a:rPr>
              <a:t>The home school agreement will be sent out via </a:t>
            </a:r>
            <a:r>
              <a:rPr lang="en-US" sz="2000" dirty="0">
                <a:latin typeface="+mj-lt"/>
              </a:rPr>
              <a:t>parent mail and receiving it will be </a:t>
            </a:r>
            <a:r>
              <a:rPr lang="en-US" sz="2000" dirty="0" smtClean="0">
                <a:latin typeface="+mj-lt"/>
              </a:rPr>
              <a:t>your </a:t>
            </a:r>
            <a:r>
              <a:rPr lang="en-US" sz="2000" dirty="0">
                <a:latin typeface="+mj-lt"/>
              </a:rPr>
              <a:t>'signature'. </a:t>
            </a:r>
            <a:endParaRPr lang="en-GB" sz="2000" dirty="0">
              <a:latin typeface="+mj-lt"/>
            </a:endParaRPr>
          </a:p>
        </p:txBody>
      </p:sp>
      <p:pic>
        <p:nvPicPr>
          <p:cNvPr id="6" name="Picture 5"/>
          <p:cNvPicPr>
            <a:picLocks noChangeAspect="1"/>
          </p:cNvPicPr>
          <p:nvPr/>
        </p:nvPicPr>
        <p:blipFill>
          <a:blip r:embed="rId2"/>
          <a:stretch>
            <a:fillRect/>
          </a:stretch>
        </p:blipFill>
        <p:spPr>
          <a:xfrm>
            <a:off x="2908397" y="1155298"/>
            <a:ext cx="3551669" cy="4835405"/>
          </a:xfrm>
          <a:prstGeom prst="rect">
            <a:avLst/>
          </a:prstGeom>
        </p:spPr>
      </p:pic>
      <p:sp>
        <p:nvSpPr>
          <p:cNvPr id="7" name="TextBox 6"/>
          <p:cNvSpPr txBox="1"/>
          <p:nvPr/>
        </p:nvSpPr>
        <p:spPr>
          <a:xfrm>
            <a:off x="1934730" y="304800"/>
            <a:ext cx="5391219" cy="646331"/>
          </a:xfrm>
          <a:prstGeom prst="rect">
            <a:avLst/>
          </a:prstGeom>
          <a:noFill/>
        </p:spPr>
        <p:txBody>
          <a:bodyPr wrap="none" rtlCol="0">
            <a:spAutoFit/>
          </a:bodyPr>
          <a:lstStyle/>
          <a:p>
            <a:r>
              <a:rPr lang="en-GB" sz="3600" u="sng" dirty="0" smtClean="0">
                <a:solidFill>
                  <a:srgbClr val="002060"/>
                </a:solidFill>
                <a:latin typeface="+mj-lt"/>
              </a:rPr>
              <a:t>Home school Agreement</a:t>
            </a:r>
            <a:endParaRPr lang="en-GB" sz="3600" u="sng" dirty="0">
              <a:solidFill>
                <a:srgbClr val="002060"/>
              </a:solidFill>
              <a:latin typeface="+mj-lt"/>
            </a:endParaRPr>
          </a:p>
        </p:txBody>
      </p:sp>
      <p:pic>
        <p:nvPicPr>
          <p:cNvPr id="8"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37100"/>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738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p:nvPr/>
        </p:nvSpPr>
        <p:spPr>
          <a:xfrm>
            <a:off x="377899" y="238562"/>
            <a:ext cx="83166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dirty="0">
                <a:solidFill>
                  <a:srgbClr val="002060"/>
                </a:solidFill>
                <a:latin typeface="+mj-lt"/>
                <a:sym typeface="Arial"/>
              </a:rPr>
              <a:t>Typical Day </a:t>
            </a:r>
            <a:r>
              <a:rPr lang="en-GB" sz="2800" b="1" u="sng" dirty="0" smtClean="0">
                <a:solidFill>
                  <a:srgbClr val="002060"/>
                </a:solidFill>
                <a:latin typeface="+mj-lt"/>
                <a:sym typeface="Arial"/>
              </a:rPr>
              <a:t>20</a:t>
            </a:r>
            <a:r>
              <a:rPr lang="en-GB" sz="2800" b="1" u="sng" dirty="0" smtClean="0">
                <a:solidFill>
                  <a:srgbClr val="002060"/>
                </a:solidFill>
                <a:latin typeface="+mj-lt"/>
              </a:rPr>
              <a:t>24</a:t>
            </a:r>
            <a:r>
              <a:rPr lang="en-GB" sz="2800" b="1" u="sng" dirty="0" smtClean="0">
                <a:solidFill>
                  <a:srgbClr val="002060"/>
                </a:solidFill>
                <a:latin typeface="+mj-lt"/>
                <a:sym typeface="Arial"/>
              </a:rPr>
              <a:t>-2025</a:t>
            </a:r>
            <a:endParaRPr sz="1600" dirty="0">
              <a:solidFill>
                <a:srgbClr val="002060"/>
              </a:solidFill>
              <a:latin typeface="+mj-lt"/>
            </a:endParaRPr>
          </a:p>
        </p:txBody>
      </p:sp>
      <p:pic>
        <p:nvPicPr>
          <p:cNvPr id="5"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8438"/>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93960" y="1462700"/>
            <a:ext cx="7684477" cy="472297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155" y="-2091110"/>
            <a:ext cx="7886700" cy="2852737"/>
          </a:xfrm>
        </p:spPr>
        <p:txBody>
          <a:bodyPr>
            <a:normAutofit/>
          </a:bodyPr>
          <a:lstStyle/>
          <a:p>
            <a:r>
              <a:rPr lang="en-GB" sz="3200" b="1" u="sng" dirty="0" smtClean="0">
                <a:solidFill>
                  <a:srgbClr val="002060"/>
                </a:solidFill>
                <a:latin typeface="+mj-lt"/>
              </a:rPr>
              <a:t>English - The writing process</a:t>
            </a:r>
            <a:endParaRPr lang="en-GB" sz="3200" b="1" u="sng" dirty="0">
              <a:solidFill>
                <a:srgbClr val="002060"/>
              </a:solidFill>
              <a:latin typeface="+mj-lt"/>
            </a:endParaRPr>
          </a:p>
        </p:txBody>
      </p:sp>
      <p:pic>
        <p:nvPicPr>
          <p:cNvPr id="26"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205" y="-27769"/>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lh7-rt.googleusercontent.com/slidesz/AGV_vUetPkVvfmEOBwBa2_eaeEXEW6ygnP1MpEGbpA07zhzCTCyEkVNFfMcD2_0-dNrgZ_JmIDAsgmlIinXvpcyZO8cznTIfx_OiEfwkBijZbip_TObeNGSzEF0oxGZIIylYPUjAE_dE_p6Fm5Hr-OF71leL8kAWn18wWCOpBPgpw6iL7FVVydOY4o4=s2048?key=AQw1UnTF7SsPQkiPrROy1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601" y="981645"/>
            <a:ext cx="4105275" cy="5781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36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p:nvPr/>
        </p:nvSpPr>
        <p:spPr>
          <a:xfrm>
            <a:off x="75221" y="174417"/>
            <a:ext cx="868481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u="sng" dirty="0">
                <a:solidFill>
                  <a:srgbClr val="002060"/>
                </a:solidFill>
                <a:latin typeface="+mj-lt"/>
                <a:sym typeface="Arial"/>
              </a:rPr>
              <a:t>Spellings</a:t>
            </a:r>
            <a:endParaRPr sz="1800" dirty="0">
              <a:solidFill>
                <a:srgbClr val="002060"/>
              </a:solidFill>
              <a:latin typeface="+mj-lt"/>
            </a:endParaRPr>
          </a:p>
        </p:txBody>
      </p:sp>
      <p:sp>
        <p:nvSpPr>
          <p:cNvPr id="3" name="Rectangle 2"/>
          <p:cNvSpPr/>
          <p:nvPr/>
        </p:nvSpPr>
        <p:spPr>
          <a:xfrm>
            <a:off x="695003" y="1202492"/>
            <a:ext cx="7701469" cy="5016758"/>
          </a:xfrm>
          <a:prstGeom prst="rect">
            <a:avLst/>
          </a:prstGeom>
        </p:spPr>
        <p:txBody>
          <a:bodyPr wrap="square">
            <a:spAutoFit/>
          </a:bodyPr>
          <a:lstStyle/>
          <a:p>
            <a:pPr algn="ctr"/>
            <a:r>
              <a:rPr lang="en-US" sz="3200" dirty="0" smtClean="0">
                <a:latin typeface="+mj-lt"/>
              </a:rPr>
              <a:t>Spellings are taught everyday with a new spelling rule introduced every Wednesday</a:t>
            </a:r>
            <a:r>
              <a:rPr lang="en-US" sz="3200" dirty="0">
                <a:latin typeface="+mj-lt"/>
              </a:rPr>
              <a:t>. Children then apply these spellings in a range of activities </a:t>
            </a:r>
            <a:r>
              <a:rPr lang="en-US" sz="3200" dirty="0" smtClean="0">
                <a:latin typeface="+mj-lt"/>
              </a:rPr>
              <a:t>across the week. </a:t>
            </a:r>
          </a:p>
          <a:p>
            <a:pPr algn="ctr"/>
            <a:endParaRPr lang="en-US" sz="3200" dirty="0">
              <a:latin typeface="+mj-lt"/>
            </a:endParaRPr>
          </a:p>
          <a:p>
            <a:pPr algn="ctr"/>
            <a:r>
              <a:rPr lang="en-US" sz="3200" dirty="0" smtClean="0">
                <a:latin typeface="+mj-lt"/>
              </a:rPr>
              <a:t>For children who are continuing with RWI, </a:t>
            </a:r>
            <a:r>
              <a:rPr lang="en-US" sz="3200" dirty="0">
                <a:latin typeface="+mj-lt"/>
              </a:rPr>
              <a:t>s</a:t>
            </a:r>
            <a:r>
              <a:rPr lang="en-US" sz="3200" dirty="0" smtClean="0">
                <a:latin typeface="+mj-lt"/>
              </a:rPr>
              <a:t>pellings will be </a:t>
            </a:r>
            <a:r>
              <a:rPr lang="en-US" sz="3200" dirty="0">
                <a:latin typeface="+mj-lt"/>
              </a:rPr>
              <a:t>given out every </a:t>
            </a:r>
            <a:r>
              <a:rPr lang="en-US" sz="3200" dirty="0" smtClean="0">
                <a:latin typeface="+mj-lt"/>
              </a:rPr>
              <a:t>Thursday and tested on the following Friday. </a:t>
            </a:r>
            <a:endParaRPr lang="en-GB" sz="3200" dirty="0">
              <a:latin typeface="+mj-lt"/>
            </a:endParaRPr>
          </a:p>
        </p:txBody>
      </p:sp>
      <p:pic>
        <p:nvPicPr>
          <p:cNvPr id="7"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8438"/>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581890" y="234134"/>
            <a:ext cx="7980219"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u="sng" dirty="0" smtClean="0">
                <a:solidFill>
                  <a:srgbClr val="002060"/>
                </a:solidFill>
                <a:latin typeface="+mj-lt"/>
              </a:rPr>
              <a:t>Year </a:t>
            </a:r>
            <a:r>
              <a:rPr lang="en-US" sz="2800" b="1" u="sng" dirty="0">
                <a:solidFill>
                  <a:srgbClr val="002060"/>
                </a:solidFill>
                <a:latin typeface="+mj-lt"/>
              </a:rPr>
              <a:t>2</a:t>
            </a:r>
            <a:r>
              <a:rPr lang="en-US" sz="2800" b="1" u="sng" dirty="0" smtClean="0">
                <a:solidFill>
                  <a:srgbClr val="002060"/>
                </a:solidFill>
                <a:latin typeface="+mj-lt"/>
              </a:rPr>
              <a:t> English texts</a:t>
            </a:r>
            <a:endParaRPr dirty="0">
              <a:solidFill>
                <a:srgbClr val="002060"/>
              </a:solidFill>
              <a:latin typeface="+mj-lt"/>
            </a:endParaRPr>
          </a:p>
        </p:txBody>
      </p:sp>
      <p:pic>
        <p:nvPicPr>
          <p:cNvPr id="24" name="Picture 12">
            <a:extLst>
              <a:ext uri="{FF2B5EF4-FFF2-40B4-BE49-F238E27FC236}">
                <a16:creationId xmlns:a16="http://schemas.microsoft.com/office/drawing/2014/main" id="{2FBF8BAE-AB01-E132-AB09-49C372B64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205" y="-18438"/>
            <a:ext cx="1344344" cy="100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The Storm Whale — Benji Davies"/>
          <p:cNvPicPr>
            <a:picLocks noChangeAspect="1" noChangeArrowheads="1"/>
          </p:cNvPicPr>
          <p:nvPr/>
        </p:nvPicPr>
        <p:blipFill rotWithShape="1">
          <a:blip r:embed="rId4">
            <a:extLst>
              <a:ext uri="{28A0092B-C50C-407E-A947-70E740481C1C}">
                <a14:useLocalDpi xmlns:a14="http://schemas.microsoft.com/office/drawing/2010/main" val="0"/>
              </a:ext>
            </a:extLst>
          </a:blip>
          <a:srcRect l="9322" t="17429" r="17797" b="12655"/>
          <a:stretch/>
        </p:blipFill>
        <p:spPr bwMode="auto">
          <a:xfrm>
            <a:off x="6167085" y="1091850"/>
            <a:ext cx="2899318" cy="27813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Meerkat Mail : Gravett, Emily, Gravett, Emily: Amazon.co.uk: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5"/>
          <a:stretch>
            <a:fillRect/>
          </a:stretch>
        </p:blipFill>
        <p:spPr>
          <a:xfrm>
            <a:off x="2887851" y="1201890"/>
            <a:ext cx="3102248" cy="2484270"/>
          </a:xfrm>
          <a:prstGeom prst="rect">
            <a:avLst/>
          </a:prstGeom>
        </p:spPr>
      </p:pic>
      <p:pic>
        <p:nvPicPr>
          <p:cNvPr id="6" name="Picture 5"/>
          <p:cNvPicPr>
            <a:picLocks noChangeAspect="1"/>
          </p:cNvPicPr>
          <p:nvPr/>
        </p:nvPicPr>
        <p:blipFill>
          <a:blip r:embed="rId6"/>
          <a:stretch>
            <a:fillRect/>
          </a:stretch>
        </p:blipFill>
        <p:spPr>
          <a:xfrm>
            <a:off x="155575" y="882741"/>
            <a:ext cx="2555290" cy="2659825"/>
          </a:xfrm>
          <a:prstGeom prst="rect">
            <a:avLst/>
          </a:prstGeom>
        </p:spPr>
      </p:pic>
      <p:sp>
        <p:nvSpPr>
          <p:cNvPr id="7" name="AutoShape 6" descr="The Day The Crayons Quit: Amazon.co.uk: Daywalt, Drew, Jeffers, Oliver:  9780007513765: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7"/>
          <a:stretch>
            <a:fillRect/>
          </a:stretch>
        </p:blipFill>
        <p:spPr>
          <a:xfrm>
            <a:off x="307975" y="3987142"/>
            <a:ext cx="2621079" cy="2680112"/>
          </a:xfrm>
          <a:prstGeom prst="rect">
            <a:avLst/>
          </a:prstGeom>
        </p:spPr>
      </p:pic>
      <p:pic>
        <p:nvPicPr>
          <p:cNvPr id="9" name="Picture 8"/>
          <p:cNvPicPr>
            <a:picLocks noChangeAspect="1"/>
          </p:cNvPicPr>
          <p:nvPr/>
        </p:nvPicPr>
        <p:blipFill>
          <a:blip r:embed="rId8"/>
          <a:stretch>
            <a:fillRect/>
          </a:stretch>
        </p:blipFill>
        <p:spPr>
          <a:xfrm>
            <a:off x="3565135" y="3873169"/>
            <a:ext cx="1965869" cy="2802409"/>
          </a:xfrm>
          <a:prstGeom prst="rect">
            <a:avLst/>
          </a:prstGeom>
        </p:spPr>
      </p:pic>
      <p:pic>
        <p:nvPicPr>
          <p:cNvPr id="15" name="Picture 14"/>
          <p:cNvPicPr>
            <a:picLocks noChangeAspect="1"/>
          </p:cNvPicPr>
          <p:nvPr/>
        </p:nvPicPr>
        <p:blipFill>
          <a:blip r:embed="rId9"/>
          <a:stretch>
            <a:fillRect/>
          </a:stretch>
        </p:blipFill>
        <p:spPr>
          <a:xfrm>
            <a:off x="6079577" y="4086211"/>
            <a:ext cx="1924050" cy="23717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757</Words>
  <Application>Microsoft Office PowerPoint</Application>
  <PresentationFormat>On-screen Show (4:3)</PresentationFormat>
  <Paragraphs>89</Paragraphs>
  <Slides>18</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Comic Sans MS</vt:lpstr>
      <vt:lpstr>Helvetica</vt:lpstr>
      <vt:lpstr>Noto Sans Symbols</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English - The writing process</vt:lpstr>
      <vt:lpstr>PowerPoint Presentation</vt:lpstr>
      <vt:lpstr>PowerPoint Presentation</vt:lpstr>
      <vt:lpstr>PowerPoint Presentation</vt:lpstr>
      <vt:lpstr>PowerPoint Presentation</vt:lpstr>
      <vt:lpstr>PowerPoint Presentation</vt:lpstr>
      <vt:lpstr>PowerPoint Presentation</vt:lpstr>
      <vt:lpstr>PE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John Lynch</cp:lastModifiedBy>
  <cp:revision>55</cp:revision>
  <dcterms:created xsi:type="dcterms:W3CDTF">2019-09-08T07:57:33Z</dcterms:created>
  <dcterms:modified xsi:type="dcterms:W3CDTF">2024-09-09T17:48:14Z</dcterms:modified>
</cp:coreProperties>
</file>