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5" r:id="rId4"/>
    <p:sldId id="274" r:id="rId5"/>
    <p:sldId id="296" r:id="rId6"/>
    <p:sldId id="302" r:id="rId7"/>
    <p:sldId id="260" r:id="rId8"/>
    <p:sldId id="292" r:id="rId9"/>
    <p:sldId id="263" r:id="rId10"/>
    <p:sldId id="261" r:id="rId11"/>
    <p:sldId id="264" r:id="rId12"/>
    <p:sldId id="265" r:id="rId13"/>
    <p:sldId id="294" r:id="rId14"/>
    <p:sldId id="289" r:id="rId15"/>
    <p:sldId id="286" r:id="rId16"/>
    <p:sldId id="297" r:id="rId17"/>
    <p:sldId id="268" r:id="rId18"/>
    <p:sldId id="266" r:id="rId19"/>
    <p:sldId id="299" r:id="rId20"/>
    <p:sldId id="279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F97PEKcUnQEwpP1sFziwRXaKT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414" autoAdjust="0"/>
  </p:normalViewPr>
  <p:slideViewPr>
    <p:cSldViewPr snapToGrid="0">
      <p:cViewPr varScale="1">
        <p:scale>
          <a:sx n="109" d="100"/>
          <a:sy n="109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7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56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185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ce3ea4c1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ece3ea4c1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8C2-4638-4E5A-A2F0-EB7DA9603F5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D092-27EE-41B1-B552-E3B11C1BF6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3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9634" y="1576251"/>
            <a:ext cx="849085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sng" strike="noStrike" cap="none" dirty="0">
                <a:solidFill>
                  <a:srgbClr val="002060"/>
                </a:solidFill>
                <a:latin typeface="+mj-lt"/>
                <a:sym typeface="Arial"/>
              </a:rPr>
              <a:t>Welcome to the Year </a:t>
            </a:r>
            <a:r>
              <a:rPr lang="en-GB" sz="5400" u="sng" dirty="0">
                <a:solidFill>
                  <a:srgbClr val="002060"/>
                </a:solidFill>
                <a:latin typeface="+mj-lt"/>
              </a:rPr>
              <a:t>5</a:t>
            </a:r>
            <a:r>
              <a:rPr lang="en-GB" sz="5400" b="0" i="0" u="sng" strike="noStrike" cap="none" dirty="0" smtClean="0">
                <a:solidFill>
                  <a:srgbClr val="002060"/>
                </a:solidFill>
                <a:latin typeface="+mj-lt"/>
                <a:sym typeface="Arial"/>
              </a:rPr>
              <a:t> </a:t>
            </a:r>
            <a:r>
              <a:rPr lang="en-GB" sz="5400" b="0" i="0" u="sng" strike="noStrike" cap="none" dirty="0">
                <a:solidFill>
                  <a:srgbClr val="002060"/>
                </a:solidFill>
                <a:latin typeface="+mj-lt"/>
                <a:sym typeface="Arial"/>
              </a:rPr>
              <a:t>Parent </a:t>
            </a:r>
            <a:r>
              <a:rPr lang="en-GB" sz="5400" b="0" i="0" u="sng" strike="noStrike" cap="none" dirty="0" smtClean="0">
                <a:solidFill>
                  <a:srgbClr val="002060"/>
                </a:solidFill>
                <a:latin typeface="+mj-lt"/>
                <a:sym typeface="Arial"/>
              </a:rPr>
              <a:t>Workshop </a:t>
            </a:r>
            <a:endParaRPr sz="5400" b="0" i="0" u="sng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07" y="258895"/>
            <a:ext cx="1605280" cy="8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l="37610" t="14201" r="20951" b="22189"/>
          <a:stretch/>
        </p:blipFill>
        <p:spPr>
          <a:xfrm>
            <a:off x="2906915" y="3444240"/>
            <a:ext cx="3354959" cy="2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70021" y="5980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800" dirty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Fire alarm &amp; Exits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38" y="137160"/>
            <a:ext cx="1752662" cy="13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581890" y="234134"/>
            <a:ext cx="79802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srgbClr val="002060"/>
                </a:solidFill>
                <a:latin typeface="+mj-lt"/>
              </a:rPr>
              <a:t>Year </a:t>
            </a: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5</a:t>
            </a:r>
            <a:r>
              <a:rPr lang="en-US" sz="2800" b="1" u="sng" dirty="0" smtClean="0">
                <a:solidFill>
                  <a:srgbClr val="002060"/>
                </a:solidFill>
                <a:latin typeface="+mj-lt"/>
              </a:rPr>
              <a:t> English texts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9" y="486269"/>
            <a:ext cx="1690255" cy="2672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30" y="894995"/>
            <a:ext cx="1969718" cy="236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773" y="990976"/>
            <a:ext cx="1697939" cy="2672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79" y="3567492"/>
            <a:ext cx="1681107" cy="2538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8967" y="3567492"/>
            <a:ext cx="2031095" cy="2852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761" y="4155469"/>
            <a:ext cx="2793825" cy="2409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0081" y="963266"/>
            <a:ext cx="1947952" cy="280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338907" y="345364"/>
            <a:ext cx="4615562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2060"/>
                </a:solidFill>
                <a:latin typeface="+mj-lt"/>
                <a:sym typeface="Arial"/>
              </a:rPr>
              <a:t>Reading</a:t>
            </a:r>
            <a:endParaRPr sz="1200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8000"/>
              </a:solidFill>
              <a:highlight>
                <a:srgbClr val="FFFF00"/>
              </a:highlight>
              <a:latin typeface="+mj-lt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 school, we do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whole class reading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 This allows the class to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explore age appropriate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texts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together.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children are exposed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vocabulary and the children have an opportunity to explore different fiction, non-fiction and poetry books. 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The children will then 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answer questions 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based on the pages that they have read that day or other tasks depending on the focus for the lesson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At the end of the day we read to the children for 15 minutes before they go home.</a:t>
            </a:r>
            <a:endParaRPr sz="2000" b="1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pic>
        <p:nvPicPr>
          <p:cNvPr id="4098" name="Picture 2" descr="VIPERS Reading Domains – Toftwood Infant and Junior School Fed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7" y="230660"/>
            <a:ext cx="4176829" cy="60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25" y="0"/>
            <a:ext cx="1382372" cy="10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505727" y="212340"/>
            <a:ext cx="7980218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002060"/>
                </a:solidFill>
                <a:latin typeface="+mj-lt"/>
                <a:sym typeface="Arial"/>
              </a:rPr>
              <a:t>Mathematics</a:t>
            </a:r>
            <a:r>
              <a:rPr lang="en-GB" sz="2800" b="1" u="sng" dirty="0">
                <a:solidFill>
                  <a:srgbClr val="008000"/>
                </a:solidFill>
                <a:latin typeface="+mj-lt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800" dirty="0">
              <a:solidFill>
                <a:srgbClr val="008000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2800" dirty="0">
                <a:solidFill>
                  <a:schemeClr val="tx1"/>
                </a:solidFill>
                <a:latin typeface="+mj-lt"/>
                <a:sym typeface="Arial"/>
              </a:rPr>
              <a:t>Mathematics is taught every day. </a:t>
            </a:r>
            <a:endParaRPr sz="280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We place emphasis on being fluent in the topic being taught and then move onto reasoning and problem solving – applying that knowledge. </a:t>
            </a:r>
          </a:p>
          <a:p>
            <a:pPr marL="285750" indent="-285750"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2800" dirty="0" smtClean="0">
                <a:solidFill>
                  <a:schemeClr val="tx1"/>
                </a:solidFill>
                <a:latin typeface="+mj-lt"/>
                <a:sym typeface="Arial"/>
              </a:rPr>
              <a:t>As </a:t>
            </a:r>
            <a:r>
              <a:rPr lang="en-GB" sz="2800" dirty="0">
                <a:solidFill>
                  <a:schemeClr val="tx1"/>
                </a:solidFill>
                <a:latin typeface="+mj-lt"/>
                <a:sym typeface="Arial"/>
              </a:rPr>
              <a:t>a school, we a following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sym typeface="Arial"/>
              </a:rPr>
              <a:t>the CPA approach: concrete</a:t>
            </a:r>
            <a:r>
              <a:rPr lang="en-GB" sz="2800" dirty="0">
                <a:solidFill>
                  <a:schemeClr val="tx1"/>
                </a:solidFill>
                <a:latin typeface="+mj-lt"/>
                <a:sym typeface="Arial"/>
              </a:rPr>
              <a:t>,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sym typeface="Arial"/>
              </a:rPr>
              <a:t>pictorial </a:t>
            </a:r>
            <a:r>
              <a:rPr lang="en-GB" sz="2800" dirty="0">
                <a:solidFill>
                  <a:schemeClr val="tx1"/>
                </a:solidFill>
                <a:latin typeface="+mj-lt"/>
                <a:sym typeface="Arial"/>
              </a:rPr>
              <a:t>and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sym typeface="Arial"/>
              </a:rPr>
              <a:t>abstract</a:t>
            </a:r>
            <a:r>
              <a:rPr lang="en-GB" sz="2800" dirty="0">
                <a:solidFill>
                  <a:schemeClr val="tx1"/>
                </a:solidFill>
                <a:latin typeface="+mj-lt"/>
                <a:sym typeface="Arial"/>
              </a:rPr>
              <a:t>. </a:t>
            </a:r>
            <a:endParaRPr lang="en-GB" sz="2800" dirty="0" smtClean="0">
              <a:solidFill>
                <a:schemeClr val="tx1"/>
              </a:solidFill>
              <a:latin typeface="+mj-lt"/>
              <a:sym typeface="Arial"/>
            </a:endParaRPr>
          </a:p>
          <a:p>
            <a:pPr>
              <a:buClr>
                <a:srgbClr val="008000"/>
              </a:buClr>
              <a:buSzPts val="1800"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lang="en-GB" sz="1800" dirty="0" smtClean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lang="en-GB" sz="1800" dirty="0" smtClean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dirty="0">
              <a:solidFill>
                <a:schemeClr val="tx1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rgbClr val="008000"/>
              </a:solidFill>
              <a:latin typeface="+mj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8000"/>
              </a:solidFill>
              <a:latin typeface="+mj-lt"/>
              <a:sym typeface="Arial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132033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ncrete Resources Explained For Par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0217" y="4583575"/>
            <a:ext cx="3101520" cy="16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s Games | Maths Toys &amp; Numeracy Resources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77" y="4310404"/>
            <a:ext cx="2101488" cy="21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pirational Classrooms 3108403 “Place Value Counters H T U Educational  Toy (Pack of 300) – TopT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82" y="4490977"/>
            <a:ext cx="2624054" cy="17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438477" y="473847"/>
            <a:ext cx="7980218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2800" b="1" u="sng" dirty="0">
                <a:solidFill>
                  <a:srgbClr val="002060"/>
                </a:solidFill>
                <a:latin typeface="+mj-lt"/>
              </a:rPr>
              <a:t>White </a:t>
            </a:r>
            <a:r>
              <a:rPr lang="en-GB" sz="2800" b="1" u="sng" dirty="0" smtClean="0">
                <a:solidFill>
                  <a:srgbClr val="002060"/>
                </a:solidFill>
                <a:latin typeface="+mj-lt"/>
              </a:rPr>
              <a:t>Rose </a:t>
            </a:r>
            <a:r>
              <a:rPr lang="en-GB" sz="2800" b="1" u="sng" dirty="0">
                <a:solidFill>
                  <a:srgbClr val="002060"/>
                </a:solidFill>
                <a:latin typeface="+mj-lt"/>
              </a:rPr>
              <a:t>maths scheme</a:t>
            </a:r>
            <a:r>
              <a:rPr lang="en-GB" sz="2800" b="1" u="sng" dirty="0" smtClean="0">
                <a:solidFill>
                  <a:srgbClr val="002060"/>
                </a:solidFill>
                <a:latin typeface="+mj-lt"/>
                <a:sym typeface="Arial"/>
              </a:rPr>
              <a:t> </a:t>
            </a:r>
            <a:endParaRPr b="1" u="sng" dirty="0">
              <a:solidFill>
                <a:srgbClr val="002060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800" b="1" u="sng" dirty="0">
              <a:solidFill>
                <a:srgbClr val="002060"/>
              </a:solidFill>
              <a:latin typeface="+mj-lt"/>
              <a:sym typeface="Arial"/>
            </a:endParaRPr>
          </a:p>
          <a:p>
            <a:pPr marL="285750" indent="-285750">
              <a:buClr>
                <a:srgbClr val="008000"/>
              </a:buClr>
              <a:buSzPts val="1800"/>
              <a:buFont typeface="Noto Sans Symbols"/>
              <a:buChar char="⮚"/>
            </a:pPr>
            <a:endParaRPr lang="en-US" sz="2800" b="1" u="sng" dirty="0">
              <a:solidFill>
                <a:srgbClr val="002060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lang="en-GB" sz="1800" b="1" u="sng" dirty="0" smtClean="0">
              <a:solidFill>
                <a:srgbClr val="002060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lang="en-GB" sz="1800" b="1" u="sng" dirty="0" smtClean="0">
              <a:solidFill>
                <a:srgbClr val="002060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b="1" u="sng" dirty="0">
              <a:solidFill>
                <a:srgbClr val="002060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u="sng" dirty="0">
              <a:solidFill>
                <a:srgbClr val="002060"/>
              </a:solidFill>
              <a:latin typeface="+mj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56" y="142240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1" y="1360538"/>
            <a:ext cx="7546109" cy="49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443293" y="405603"/>
            <a:ext cx="8414379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002060"/>
                </a:solidFill>
                <a:latin typeface="+mj-lt"/>
                <a:sym typeface="Arial"/>
              </a:rPr>
              <a:t>Mathematics 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800" dirty="0">
              <a:solidFill>
                <a:srgbClr val="008000"/>
              </a:solidFill>
              <a:latin typeface="+mj-lt"/>
              <a:sym typeface="Arial"/>
            </a:endParaRPr>
          </a:p>
          <a:p>
            <a:pPr lvl="0">
              <a:buClr>
                <a:srgbClr val="008000"/>
              </a:buClr>
              <a:buSzPts val="1800"/>
            </a:pPr>
            <a:r>
              <a:rPr lang="en-US" sz="2400" dirty="0">
                <a:latin typeface="+mj-lt"/>
              </a:rPr>
              <a:t>In year 5</a:t>
            </a:r>
            <a:r>
              <a:rPr lang="en-US" sz="2400" dirty="0" smtClean="0">
                <a:latin typeface="+mj-lt"/>
              </a:rPr>
              <a:t> we </a:t>
            </a:r>
            <a:r>
              <a:rPr lang="en-US" sz="2400" dirty="0">
                <a:latin typeface="+mj-lt"/>
              </a:rPr>
              <a:t>like to begin the lesson by briefly </a:t>
            </a:r>
            <a:r>
              <a:rPr lang="en-US" sz="2400" dirty="0" smtClean="0">
                <a:latin typeface="+mj-lt"/>
              </a:rPr>
              <a:t>re-capping </a:t>
            </a:r>
            <a:r>
              <a:rPr lang="en-US" sz="2400" dirty="0">
                <a:latin typeface="+mj-lt"/>
              </a:rPr>
              <a:t>previous learning or setting some questions based on core </a:t>
            </a:r>
            <a:r>
              <a:rPr lang="en-US" sz="2400" dirty="0" smtClean="0">
                <a:latin typeface="+mj-lt"/>
              </a:rPr>
              <a:t>understanding.  We call this a flashback 4.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rgbClr val="008000"/>
              </a:solidFill>
              <a:latin typeface="+mj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8000"/>
              </a:solidFill>
              <a:latin typeface="+mj-lt"/>
              <a:sym typeface="Arial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88" y="2676164"/>
            <a:ext cx="7012322" cy="40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035" y="1503641"/>
            <a:ext cx="75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Children should be encouraged to play on TTRS to improve their fluency with their Times Tables. </a:t>
            </a:r>
          </a:p>
          <a:p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9900"/>
              </a:solidFill>
            </a:endParaRPr>
          </a:p>
        </p:txBody>
      </p:sp>
      <p:pic>
        <p:nvPicPr>
          <p:cNvPr id="5122" name="Picture 2" descr="Times Tables Rockstars — William Harding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67" y="2469001"/>
            <a:ext cx="3918549" cy="39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1612" y="531912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  <a:latin typeface="+mj-lt"/>
              </a:rPr>
              <a:t>Mathematics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9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221" y="-1873409"/>
            <a:ext cx="7886700" cy="2852737"/>
          </a:xfrm>
        </p:spPr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rgbClr val="002060"/>
                </a:solidFill>
                <a:latin typeface="+mj-lt"/>
              </a:rPr>
              <a:t>PE</a:t>
            </a:r>
            <a:endParaRPr lang="en-GB" sz="28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7200" y="1616819"/>
            <a:ext cx="6532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12529"/>
                </a:solidFill>
                <a:latin typeface="+mj-lt"/>
              </a:rPr>
              <a:t>Our </a:t>
            </a:r>
            <a:r>
              <a:rPr lang="en-US" sz="2400" dirty="0">
                <a:solidFill>
                  <a:srgbClr val="212529"/>
                </a:solidFill>
                <a:latin typeface="+mj-lt"/>
              </a:rPr>
              <a:t>PE uniform is as follows: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 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Plain royal blue t-shirt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Plain black shorts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Indoor black pumps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PE socks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Plain black / blue (without logo) tracksuit</a:t>
            </a:r>
          </a:p>
          <a:p>
            <a:r>
              <a:rPr lang="en-US" sz="2400" dirty="0">
                <a:solidFill>
                  <a:srgbClr val="212529"/>
                </a:solidFill>
                <a:latin typeface="+mj-lt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80" y="5108545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j-lt"/>
              </a:rPr>
              <a:t>Children should keep their PE kits in school until the end of the half 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term.  P.E will take place on a Monday and a Friday this term.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/>
          <p:nvPr/>
        </p:nvSpPr>
        <p:spPr>
          <a:xfrm>
            <a:off x="291737" y="518164"/>
            <a:ext cx="86106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2060"/>
                </a:solidFill>
                <a:latin typeface="+mj-lt"/>
                <a:sym typeface="Arial"/>
              </a:rPr>
              <a:t>Home Reading and Homework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008000"/>
              </a:solidFill>
              <a:latin typeface="+mj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tx1"/>
                </a:solidFill>
                <a:latin typeface="+mj-lt"/>
                <a:sym typeface="Arial"/>
              </a:rPr>
              <a:t>Home Reading  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tx1"/>
                </a:solidFill>
                <a:latin typeface="+mj-lt"/>
                <a:sym typeface="Arial"/>
              </a:rPr>
              <a:t>Your child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has </a:t>
            </a:r>
            <a:r>
              <a:rPr lang="en-GB" sz="1800" dirty="0" smtClean="0">
                <a:solidFill>
                  <a:schemeClr val="tx1"/>
                </a:solidFill>
                <a:latin typeface="+mj-lt"/>
                <a:sym typeface="Arial"/>
              </a:rPr>
              <a:t>a reading diary and reading book from school. Please </a:t>
            </a:r>
            <a:r>
              <a:rPr lang="en-GB" sz="1800" dirty="0">
                <a:solidFill>
                  <a:schemeClr val="tx1"/>
                </a:solidFill>
                <a:latin typeface="+mj-lt"/>
                <a:sym typeface="Arial"/>
              </a:rPr>
              <a:t>read the book with your child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GB" sz="1800" dirty="0" smtClean="0">
                <a:solidFill>
                  <a:schemeClr val="tx1"/>
                </a:solidFill>
                <a:latin typeface="+mj-lt"/>
                <a:sym typeface="Arial"/>
              </a:rPr>
              <a:t>nd ask them questions about the text when you sit together.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</a:pPr>
            <a:endParaRPr lang="en-GB" sz="1800" dirty="0" smtClean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indent="-285750"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When children have finished their books and there is comment from an adult to say they have finished it, children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should put their books into the box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in the classroom 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to have their book changed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.  We ask that children keep the book they are reading in their bags so that we can read with the children in school as well.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endParaRPr lang="en-GB" sz="1800" dirty="0" smtClean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Although we encourage children to read their reading book from school at home, they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can also read other books at home too!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+mj-lt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tx1"/>
                </a:solidFill>
                <a:latin typeface="+mj-lt"/>
                <a:sym typeface="Arial"/>
              </a:rPr>
              <a:t>Homework </a:t>
            </a:r>
            <a:endParaRPr sz="1800" b="1" u="sng" dirty="0">
              <a:solidFill>
                <a:schemeClr val="tx1"/>
              </a:solidFill>
              <a:latin typeface="+mj-lt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tx1"/>
                </a:solidFill>
                <a:latin typeface="+mj-lt"/>
                <a:sym typeface="Arial"/>
              </a:rPr>
              <a:t>Homework will be </a:t>
            </a:r>
            <a:r>
              <a:rPr lang="en-GB" sz="1800" dirty="0" smtClean="0">
                <a:solidFill>
                  <a:schemeClr val="tx1"/>
                </a:solidFill>
                <a:latin typeface="+mj-lt"/>
                <a:sym typeface="Arial"/>
              </a:rPr>
              <a:t>set on a Thursday and will be due in the following Wednesday. (1 </a:t>
            </a: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piece of maths, 1 piece of English and spellings).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Char char="⮚"/>
            </a:pPr>
            <a:r>
              <a:rPr lang="en-GB" sz="1800" dirty="0" smtClean="0">
                <a:solidFill>
                  <a:schemeClr val="tx1"/>
                </a:solidFill>
                <a:latin typeface="+mj-lt"/>
                <a:sym typeface="Arial"/>
              </a:rPr>
              <a:t>Please </a:t>
            </a:r>
            <a:r>
              <a:rPr lang="en-GB" sz="1800" dirty="0">
                <a:solidFill>
                  <a:schemeClr val="tx1"/>
                </a:solidFill>
                <a:latin typeface="+mj-lt"/>
                <a:sym typeface="Arial"/>
              </a:rPr>
              <a:t>speak to </a:t>
            </a:r>
            <a:r>
              <a:rPr lang="en-GB" sz="1800" dirty="0" smtClean="0">
                <a:solidFill>
                  <a:schemeClr val="tx1"/>
                </a:solidFill>
                <a:latin typeface="+mj-lt"/>
                <a:sym typeface="Arial"/>
              </a:rPr>
              <a:t>your child’s class teacher if </a:t>
            </a:r>
            <a:r>
              <a:rPr lang="en-GB" sz="1800" dirty="0">
                <a:solidFill>
                  <a:schemeClr val="tx1"/>
                </a:solidFill>
                <a:latin typeface="+mj-lt"/>
                <a:sym typeface="Arial"/>
              </a:rPr>
              <a:t>there is an issue in completing the homework to the set dates. </a:t>
            </a:r>
            <a:endParaRPr sz="1800" dirty="0">
              <a:solidFill>
                <a:schemeClr val="tx1"/>
              </a:solidFill>
              <a:latin typeface="+mj-lt"/>
              <a:sym typeface="Arial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451953" y="730445"/>
            <a:ext cx="8368774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 smtClean="0">
                <a:solidFill>
                  <a:srgbClr val="002060"/>
                </a:solidFill>
                <a:latin typeface="+mj-lt"/>
                <a:sym typeface="Arial"/>
              </a:rPr>
              <a:t>How you can help at home 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rgbClr val="002060"/>
              </a:solidFill>
              <a:latin typeface="+mj-lt"/>
              <a:sym typeface="Aria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400" dirty="0">
              <a:solidFill>
                <a:srgbClr val="008000"/>
              </a:solidFill>
              <a:latin typeface="+mj-lt"/>
              <a:sym typeface="Arial"/>
            </a:endParaRP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Times tables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practise – TTRS!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Encourage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your child to learn and practise their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spellings to improve their writing.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Encourage your child to complete their homework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at home.</a:t>
            </a: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Instil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a love of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reading! </a:t>
            </a: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endParaRPr lang="en-GB" sz="2400" dirty="0" smtClean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Clr>
                <a:srgbClr val="008000"/>
              </a:buClr>
              <a:buSzPts val="2000"/>
              <a:buFont typeface="Noto Sans Symbols"/>
              <a:buChar char="⮚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Reading books need to come in on Wednesday in order to be changed by Friday. 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Please remind children to put their books in the box if they have finished it.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339634" y="1454331"/>
            <a:ext cx="849085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002060"/>
                </a:solidFill>
                <a:latin typeface="+mj-lt"/>
              </a:rPr>
              <a:t>If you ever have any questions or concerns please come and speak to us!</a:t>
            </a:r>
            <a:endParaRPr sz="4800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2" name="AutoShape 2" descr="Happy to He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1882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261257" y="883250"/>
            <a:ext cx="85605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Online Safety </a:t>
            </a:r>
            <a:endParaRPr sz="4400" b="1" u="sng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25" y="1892664"/>
            <a:ext cx="2916052" cy="399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77" y="2040945"/>
            <a:ext cx="6086291" cy="319832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78" y="152224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339634" y="1454331"/>
            <a:ext cx="849085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Thank you for </a:t>
            </a:r>
            <a:r>
              <a:rPr lang="en-GB" sz="5400" dirty="0" smtClean="0">
                <a:solidFill>
                  <a:srgbClr val="002060"/>
                </a:solidFill>
                <a:latin typeface="+mj-lt"/>
              </a:rPr>
              <a:t>joining us today</a:t>
            </a:r>
            <a:r>
              <a:rPr lang="en-GB" sz="5400" smtClean="0">
                <a:solidFill>
                  <a:srgbClr val="002060"/>
                </a:solidFill>
                <a:latin typeface="+mj-lt"/>
              </a:rPr>
              <a:t>!</a:t>
            </a:r>
            <a:r>
              <a:rPr lang="en-GB" sz="5400" smtClean="0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5400" dirty="0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44" y="4279242"/>
            <a:ext cx="2500757" cy="18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3CEF2834-1AF8-579D-7585-2D3DBF504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10" y="542250"/>
            <a:ext cx="3536110" cy="3536110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4EDA186D-BCBB-8D91-15EE-264444A31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17" y="542252"/>
            <a:ext cx="3536110" cy="353611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B9F38159-744C-61BF-FE6F-BFD74BB02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20" y="542254"/>
            <a:ext cx="3536110" cy="353611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4E0FA906-4725-DE87-71B3-E28D9E357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13" y="3578148"/>
            <a:ext cx="3536110" cy="3536110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9A36857D-A016-6F12-38C8-C5A2434F8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4" y="3578150"/>
            <a:ext cx="3536110" cy="3536110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A2AA28AD-3EBA-01A7-0196-823AA6B97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17" y="3578152"/>
            <a:ext cx="3536110" cy="35361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5AE0F64-D5D5-8C6E-FE60-10E2950A1DE9}"/>
              </a:ext>
            </a:extLst>
          </p:cNvPr>
          <p:cNvSpPr txBox="1"/>
          <p:nvPr/>
        </p:nvSpPr>
        <p:spPr>
          <a:xfrm>
            <a:off x="257527" y="1440166"/>
            <a:ext cx="2551344" cy="1643304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85957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Use Kind Words and Hands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01DC69-AD94-6C3D-8A67-FA2C8CD4B242}"/>
              </a:ext>
            </a:extLst>
          </p:cNvPr>
          <p:cNvSpPr txBox="1"/>
          <p:nvPr/>
        </p:nvSpPr>
        <p:spPr>
          <a:xfrm>
            <a:off x="3056478" y="1647872"/>
            <a:ext cx="2864739" cy="1590834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389780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Be the Best Person</a:t>
            </a:r>
          </a:p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 Jesus Wants Us to Be</a:t>
            </a:r>
            <a:endParaRPr lang="en-US" sz="1429" dirty="0">
              <a:solidFill>
                <a:srgbClr val="2759FF"/>
              </a:solidFill>
              <a:latin typeface="Helvetic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0FF4F7-1312-C726-6FFB-BA1F699889CE}"/>
              </a:ext>
            </a:extLst>
          </p:cNvPr>
          <p:cNvSpPr txBox="1"/>
          <p:nvPr/>
        </p:nvSpPr>
        <p:spPr>
          <a:xfrm>
            <a:off x="6110684" y="4473611"/>
            <a:ext cx="2833622" cy="175738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136733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Listen to One Another</a:t>
            </a:r>
            <a:endParaRPr lang="en-GB" sz="1143" dirty="0">
              <a:solidFill>
                <a:srgbClr val="2759F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73BEAA-C679-EE4D-F908-B29C45C09E74}"/>
              </a:ext>
            </a:extLst>
          </p:cNvPr>
          <p:cNvSpPr txBox="1"/>
          <p:nvPr/>
        </p:nvSpPr>
        <p:spPr>
          <a:xfrm>
            <a:off x="3369083" y="4473612"/>
            <a:ext cx="2318644" cy="1735501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74512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Respect Each Other/ Environment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60F335-6127-A299-40D5-C40F5D049D1D}"/>
              </a:ext>
            </a:extLst>
          </p:cNvPr>
          <p:cNvSpPr txBox="1"/>
          <p:nvPr/>
        </p:nvSpPr>
        <p:spPr>
          <a:xfrm>
            <a:off x="112534" y="4509202"/>
            <a:ext cx="2828754" cy="1725446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103119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Display Good Manners</a:t>
            </a:r>
            <a:endParaRPr lang="en-GB" sz="1143" dirty="0">
              <a:solidFill>
                <a:srgbClr val="2759F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23EB0-6DD3-AE83-4004-B535A8FE2439}"/>
              </a:ext>
            </a:extLst>
          </p:cNvPr>
          <p:cNvSpPr txBox="1"/>
          <p:nvPr/>
        </p:nvSpPr>
        <p:spPr>
          <a:xfrm>
            <a:off x="1610491" y="507561"/>
            <a:ext cx="57842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Helvetica" pitchFamily="2" charset="0"/>
              </a:rPr>
              <a:t>Following in Jesus' Footsteps, caring for each other when we work, play and pray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1ABB0-BDAA-6ACE-61EE-6EB6389696A2}"/>
              </a:ext>
            </a:extLst>
          </p:cNvPr>
          <p:cNvSpPr txBox="1"/>
          <p:nvPr/>
        </p:nvSpPr>
        <p:spPr>
          <a:xfrm>
            <a:off x="377738" y="2677842"/>
            <a:ext cx="2283976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“Be kind and compassionate to one another, forgiving each other, just as in Christ God Forgave you.“ Ephesians 4:32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D5284-1DEB-68C5-FEDF-C3CDD5EE98D3}"/>
              </a:ext>
            </a:extLst>
          </p:cNvPr>
          <p:cNvSpPr txBox="1"/>
          <p:nvPr/>
        </p:nvSpPr>
        <p:spPr>
          <a:xfrm>
            <a:off x="2167759" y="12311"/>
            <a:ext cx="48084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solidFill>
                  <a:srgbClr val="002060"/>
                </a:solidFill>
                <a:latin typeface="+mj-lt"/>
              </a:rPr>
              <a:t>St </a:t>
            </a:r>
            <a:r>
              <a:rPr lang="en-GB" sz="2857" b="1" u="sng" dirty="0">
                <a:solidFill>
                  <a:srgbClr val="002060"/>
                </a:solidFill>
                <a:latin typeface="+mj-lt"/>
              </a:rPr>
              <a:t>Joseph's</a:t>
            </a:r>
            <a:r>
              <a:rPr lang="en-GB" sz="3000" b="1" u="sng" dirty="0">
                <a:solidFill>
                  <a:srgbClr val="002060"/>
                </a:solidFill>
                <a:latin typeface="+mj-lt"/>
              </a:rPr>
              <a:t> School Rules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4E186-6D32-5FEC-6EBF-C9F3293C83A9}"/>
              </a:ext>
            </a:extLst>
          </p:cNvPr>
          <p:cNvSpPr txBox="1"/>
          <p:nvPr/>
        </p:nvSpPr>
        <p:spPr>
          <a:xfrm>
            <a:off x="6460257" y="2601209"/>
            <a:ext cx="2228907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“Therefore, encourage one another and build up one another up, just as you are doing. ” Thessalonians 5:11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995AA6-B1BA-0E16-F2EA-1104AECC17EB}"/>
              </a:ext>
            </a:extLst>
          </p:cNvPr>
          <p:cNvSpPr txBox="1"/>
          <p:nvPr/>
        </p:nvSpPr>
        <p:spPr>
          <a:xfrm>
            <a:off x="3451387" y="2798469"/>
            <a:ext cx="2154037" cy="6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“Commit your work to the Lord and your plans will succeed.” Proverbs 16:3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4D2385-77BC-F2A1-1134-B8DFDAF9D8D6}"/>
              </a:ext>
            </a:extLst>
          </p:cNvPr>
          <p:cNvSpPr txBox="1"/>
          <p:nvPr/>
        </p:nvSpPr>
        <p:spPr>
          <a:xfrm>
            <a:off x="6445611" y="5596696"/>
            <a:ext cx="2258198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“To speak evil of no one, to avoid quarrelling, to be gentle and to show perfect courtesy to all people.”  Titus 3:2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9B71B9-0B66-70B6-BA90-ABAD5EF1ECFD}"/>
              </a:ext>
            </a:extLst>
          </p:cNvPr>
          <p:cNvSpPr txBox="1"/>
          <p:nvPr/>
        </p:nvSpPr>
        <p:spPr>
          <a:xfrm>
            <a:off x="3485837" y="5650364"/>
            <a:ext cx="207176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“A new command I give you: Love one another.  As I have loved you, so you must love one another.” John 13:34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67EEDA-A68E-2A48-E806-4170F2D8A25B}"/>
              </a:ext>
            </a:extLst>
          </p:cNvPr>
          <p:cNvSpPr txBox="1"/>
          <p:nvPr/>
        </p:nvSpPr>
        <p:spPr>
          <a:xfrm>
            <a:off x="366709" y="5688041"/>
            <a:ext cx="2242507" cy="6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071" dirty="0"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“And as you wish that others would do to you, do so to them.” Luke 6:31</a:t>
            </a:r>
            <a:endParaRPr lang="en-GB" sz="1071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A43596-0649-D6A2-FDA1-DCD7FA783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40181" r="59318" b="22947"/>
          <a:stretch/>
        </p:blipFill>
        <p:spPr bwMode="auto">
          <a:xfrm rot="5400000">
            <a:off x="4139324" y="1102135"/>
            <a:ext cx="843643" cy="240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5587A5-E70A-F86A-DB36-3797CF7C9C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42545" r="60573" b="22237"/>
          <a:stretch/>
        </p:blipFill>
        <p:spPr bwMode="auto">
          <a:xfrm rot="5400000">
            <a:off x="7121394" y="3982177"/>
            <a:ext cx="805089" cy="233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Graphical user interface&#10;&#10;Description automatically generated">
            <a:extLst>
              <a:ext uri="{FF2B5EF4-FFF2-40B4-BE49-F238E27FC236}">
                <a16:creationId xmlns:a16="http://schemas.microsoft.com/office/drawing/2014/main" id="{88A71D71-37E3-4E33-1BF1-D7AC9A9003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9" t="42781" r="33393" b="19638"/>
          <a:stretch/>
        </p:blipFill>
        <p:spPr bwMode="auto">
          <a:xfrm rot="5400000">
            <a:off x="1120854" y="4116661"/>
            <a:ext cx="756557" cy="2110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03F1B3-9719-946B-B2F4-134D8FD623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6" t="42072" r="48150" b="24838"/>
          <a:stretch/>
        </p:blipFill>
        <p:spPr bwMode="auto">
          <a:xfrm rot="5400000">
            <a:off x="7092645" y="1170831"/>
            <a:ext cx="777761" cy="2042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AEAB37-E981-0483-F620-7D3D87349B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8" t="21745" r="48283" b="40201"/>
          <a:stretch/>
        </p:blipFill>
        <p:spPr bwMode="auto">
          <a:xfrm rot="16200000">
            <a:off x="1105257" y="1121330"/>
            <a:ext cx="765411" cy="210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0EFC2E-E554-6F84-72E0-EBC79EF2BB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t="37818" r="35121" b="29328"/>
          <a:stretch/>
        </p:blipFill>
        <p:spPr bwMode="auto">
          <a:xfrm rot="5400000">
            <a:off x="4149408" y="4254132"/>
            <a:ext cx="809104" cy="194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7D41F55-6B05-0C98-9AF1-90A7E46BEABA}"/>
              </a:ext>
            </a:extLst>
          </p:cNvPr>
          <p:cNvSpPr txBox="1"/>
          <p:nvPr/>
        </p:nvSpPr>
        <p:spPr>
          <a:xfrm>
            <a:off x="6206486" y="1418524"/>
            <a:ext cx="2629959" cy="175738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136733"/>
              </a:avLst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571"/>
              </a:spcAft>
            </a:pPr>
            <a:r>
              <a:rPr lang="en-US" sz="1429" u="sng" dirty="0">
                <a:solidFill>
                  <a:srgbClr val="2759FF"/>
                </a:solidFill>
                <a:latin typeface="Helvetica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Show Perfect Presentation</a:t>
            </a:r>
            <a:endParaRPr lang="en-GB" sz="1143" dirty="0">
              <a:solidFill>
                <a:srgbClr val="2759F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e3ea4c1d_0_35"/>
          <p:cNvSpPr/>
          <p:nvPr/>
        </p:nvSpPr>
        <p:spPr>
          <a:xfrm>
            <a:off x="0" y="332035"/>
            <a:ext cx="84399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u="sng" dirty="0">
                <a:solidFill>
                  <a:srgbClr val="002060"/>
                </a:solidFill>
                <a:latin typeface="+mj-lt"/>
                <a:sym typeface="Arial"/>
              </a:rPr>
              <a:t>We </a:t>
            </a:r>
            <a:r>
              <a:rPr lang="en-GB" sz="4000" b="1" u="sng" dirty="0" smtClean="0">
                <a:solidFill>
                  <a:srgbClr val="002060"/>
                </a:solidFill>
                <a:latin typeface="+mj-lt"/>
                <a:sym typeface="Arial"/>
              </a:rPr>
              <a:t>celebrate the children’s academic and behavioural</a:t>
            </a:r>
            <a:r>
              <a:rPr lang="en-GB" sz="4000" b="1" u="sng" dirty="0" smtClean="0">
                <a:solidFill>
                  <a:srgbClr val="002060"/>
                </a:solidFill>
                <a:latin typeface="+mj-lt"/>
              </a:rPr>
              <a:t> achievements </a:t>
            </a:r>
            <a:endParaRPr lang="en-GB" sz="4000" b="1" u="sng" dirty="0" smtClean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357" y="2472709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House points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574" y="3440862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Carpenters coins</a:t>
            </a:r>
            <a:endParaRPr lang="en-GB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574" y="4409015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Verbal Praise</a:t>
            </a:r>
            <a:endParaRPr lang="en-GB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9990" y="2472709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Certificates</a:t>
            </a:r>
            <a:endParaRPr lang="en-GB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43146"/>
            <a:ext cx="288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Class trophies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686" y="4648053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</a:rPr>
              <a:t>Raffle tickets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96" y="5972832"/>
            <a:ext cx="8572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The home school agreement will be sent out via </a:t>
            </a:r>
            <a:r>
              <a:rPr lang="en-US" sz="2000" dirty="0">
                <a:latin typeface="+mj-lt"/>
              </a:rPr>
              <a:t>parent mail and receiving it will be </a:t>
            </a:r>
            <a:r>
              <a:rPr lang="en-US" sz="2000" dirty="0" smtClean="0">
                <a:latin typeface="+mj-lt"/>
              </a:rPr>
              <a:t>your </a:t>
            </a:r>
            <a:r>
              <a:rPr lang="en-US" sz="2000" dirty="0">
                <a:latin typeface="+mj-lt"/>
              </a:rPr>
              <a:t>'signature'. </a:t>
            </a:r>
            <a:endParaRPr lang="en-GB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97" y="1155298"/>
            <a:ext cx="3551669" cy="4835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4730" y="30480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solidFill>
                  <a:srgbClr val="002060"/>
                </a:solidFill>
                <a:latin typeface="+mj-lt"/>
              </a:rPr>
              <a:t>Home school Agreement</a:t>
            </a:r>
            <a:endParaRPr lang="en-GB" sz="3600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37100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275208" y="553048"/>
            <a:ext cx="8656615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Attendance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u="sng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545" t="16815" r="31536" b="9369"/>
          <a:stretch/>
        </p:blipFill>
        <p:spPr>
          <a:xfrm>
            <a:off x="2174514" y="1104834"/>
            <a:ext cx="5412965" cy="5630354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56" y="342047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47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377899" y="238562"/>
            <a:ext cx="831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002060"/>
                </a:solidFill>
                <a:latin typeface="+mj-lt"/>
                <a:sym typeface="Arial"/>
              </a:rPr>
              <a:t>Typical Day </a:t>
            </a:r>
            <a:r>
              <a:rPr lang="en-GB" sz="2800" b="1" u="sng" dirty="0" smtClean="0">
                <a:solidFill>
                  <a:srgbClr val="002060"/>
                </a:solidFill>
                <a:latin typeface="+mj-lt"/>
                <a:sym typeface="Arial"/>
              </a:rPr>
              <a:t>20</a:t>
            </a:r>
            <a:r>
              <a:rPr lang="en-GB" sz="2800" b="1" u="sng" dirty="0" smtClean="0">
                <a:solidFill>
                  <a:srgbClr val="002060"/>
                </a:solidFill>
                <a:latin typeface="+mj-lt"/>
              </a:rPr>
              <a:t>23</a:t>
            </a:r>
            <a:r>
              <a:rPr lang="en-GB" sz="2800" b="1" u="sng" dirty="0" smtClean="0">
                <a:solidFill>
                  <a:srgbClr val="002060"/>
                </a:solidFill>
                <a:latin typeface="+mj-lt"/>
                <a:sym typeface="Arial"/>
              </a:rPr>
              <a:t>- 2024</a:t>
            </a:r>
            <a:endParaRPr sz="1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0" y="1018742"/>
            <a:ext cx="8793042" cy="494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2" y="904044"/>
            <a:ext cx="4401164" cy="595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155" y="-2091110"/>
            <a:ext cx="7886700" cy="2852737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latin typeface="+mj-lt"/>
              </a:rPr>
              <a:t>English - The writing process</a:t>
            </a:r>
            <a:endParaRPr lang="en-GB" sz="3200" b="1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27769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75221" y="193078"/>
            <a:ext cx="86848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 dirty="0">
                <a:solidFill>
                  <a:srgbClr val="002060"/>
                </a:solidFill>
                <a:latin typeface="+mj-lt"/>
                <a:sym typeface="Arial"/>
              </a:rPr>
              <a:t>Spellings</a:t>
            </a:r>
            <a:endParaRPr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334" y="896774"/>
            <a:ext cx="77014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Spelling is taught every Wednesday. Spellings are given out every Thursday (with homework) to aid children for the following lesson. Children then apply these spellings in a range of activities in their next spelling lesson to help with their application, comprehension and correct spelling.</a:t>
            </a:r>
            <a:endParaRPr lang="en-GB" sz="2000" dirty="0">
              <a:latin typeface="+mj-lt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FBF8BAE-AB01-E132-AB09-49C372B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05" y="-18438"/>
            <a:ext cx="1344344" cy="100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38" y="2754444"/>
            <a:ext cx="7145860" cy="392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794</Words>
  <Application>Microsoft Office PowerPoint</Application>
  <PresentationFormat>On-screen Show (4:3)</PresentationFormat>
  <Paragraphs>103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Helvetica</vt:lpstr>
      <vt:lpstr>Noto Sans Symbols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- The writing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Gerard O'Hara</cp:lastModifiedBy>
  <cp:revision>42</cp:revision>
  <dcterms:created xsi:type="dcterms:W3CDTF">2019-09-08T07:57:33Z</dcterms:created>
  <dcterms:modified xsi:type="dcterms:W3CDTF">2023-09-21T10:33:01Z</dcterms:modified>
</cp:coreProperties>
</file>