
<file path=[Content_Types].xml><?xml version="1.0" encoding="utf-8"?>
<Types xmlns="http://schemas.openxmlformats.org/package/2006/content-types">
  <Default ContentType="image/x-emf" Extension="emf"/>
  <Default ContentType="image/jpeg" Extension="jpeg"/>
  <Default ContentType="image/png" Extension="png"/>
  <Default ContentType="application/vnd.openxmlformats-package.relationships+xml" Extension="rels"/>
  <Default ContentType="image/tiff" Extension="tiff"/>
  <Default ContentType="application/xml" Extension="xml"/>
  <Override ContentType="application/vnd.openxmlformats-officedocument.presentationml.presentation.main+xml" PartName="/ppt/presentation.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notesMaster+xml" PartName="/ppt/notesMasters/notesMaster1.xml"/>
  <Override ContentType="application/vnd.openxmlformats-officedocument.presentationml.presProps+xml" PartName="/ppt/presProps.xml"/>
  <Override ContentType="application/vnd.openxmlformats-officedocument.presentationml.viewProps+xml" PartName="/ppt/viewProps.xml"/>
  <Override ContentType="application/vnd.openxmlformats-officedocument.theme+xml" PartName="/ppt/theme/theme1.xml"/>
  <Override ContentType="application/vnd.openxmlformats-officedocument.presentationml.tableStyles+xml" PartName="/ppt/tableStyle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3.xml"/>
  <Override ContentType="application/vnd.openxmlformats-officedocument.presentationml.slideLayout+xml" PartName="/ppt/slideLayouts/slideLayout14.xml"/>
  <Override ContentType="application/vnd.openxmlformats-officedocument.presentationml.slideLayout+xml" PartName="/ppt/slideLayouts/slideLayout15.xml"/>
  <Override ContentType="application/vnd.openxmlformats-officedocument.presentationml.slideLayout+xml" PartName="/ppt/slideLayouts/slideLayout16.xml"/>
  <Override ContentType="application/vnd.openxmlformats-officedocument.presentationml.slideLayout+xml" PartName="/ppt/slideLayouts/slideLayout17.xml"/>
  <Override ContentType="application/vnd.openxmlformats-officedocument.theme+xml" PartName="/ppt/theme/theme2.xml"/>
  <Override ContentType="application/vnd.openxmlformats-officedocument.presentationml.notesSlide+xml" PartName="/ppt/notesSlides/notesSlide1.xml"/>
  <Override ContentType="application/vnd.openxmlformats-officedocument.presentationml.notesSlide+xml" PartName="/ppt/notesSlides/notesSlide2.xml"/>
  <Override ContentType="application/vnd.openxmlformats-officedocument.presentationml.notesSlide+xml" PartName="/ppt/notesSlides/notesSlide3.xml"/>
  <Override ContentType="application/vnd.openxmlformats-officedocument.presentationml.notesSlide+xml" PartName="/ppt/notesSlides/notesSlide4.xml"/>
  <Override ContentType="application/vnd.openxmlformats-officedocument.presentationml.notesSlide+xml" PartName="/ppt/notesSlides/notesSlide5.xml"/>
  <Override ContentType="application/vnd.openxmlformats-officedocument.presentationml.notesSlide+xml" PartName="/ppt/notesSlides/notesSlide6.xml"/>
  <Override ContentType="application/vnd.openxmlformats-officedocument.presentationml.notesSlide+xml" PartName="/ppt/notesSlides/notesSlide7.xml"/>
  <Override ContentType="application/vnd.openxmlformats-officedocument.presentationml.notesSlide+xml" PartName="/ppt/notesSlides/notesSlide8.xml"/>
  <Override ContentType="application/vnd.openxmlformats-officedocument.presentationml.notesSlide+xml" PartName="/ppt/notesSlides/notesSlide9.xml"/>
  <Override ContentType="application/vnd.openxmlformats-officedocument.presentationml.notesSlide+xml" PartName="/ppt/notesSlides/notesSlide10.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13.xml"/>
  <Override ContentType="application/vnd.openxmlformats-officedocument.presentationml.notesSlide+xml" PartName="/ppt/notesSlides/notesSlide14.xml"/>
  <Override ContentType="application/vnd.openxmlformats-officedocument.presentationml.notesSlide+xml" PartName="/ppt/notesSlides/notesSlide15.xml"/>
  <Override ContentType="application/vnd.openxmlformats-officedocument.presentationml.notesSlide+xml" PartName="/ppt/notesSlides/notesSlide16.xml"/>
  <Override ContentType="application/vnd.openxmlformats-officedocument.presentationml.notesSlide+xml" PartName="/ppt/notesSlides/notesSlide17.xml"/>
  <Override ContentType="application/vnd.openxmlformats-package.core-properties+xml" PartName="/docProps/core.xml"/>
  <Override ContentType="application/vnd.openxmlformats-officedocument.extended-properties+xml" PartName="/docProps/app.xml"/>
  <Override ContentType="application/vnd.openxmlformats-officedocument.custom-properties+xml" PartName="/docProps/custom.xml"/>
</Types>
</file>

<file path=_rels/.rels><?xml version="1.0" encoding="UTF-8" standalone="yes" ?><Relationships xmlns="http://schemas.openxmlformats.org/package/2006/relationships"><Relationship Id="rId3" Target="docProps/core.xml" Type="http://schemas.openxmlformats.org/package/2006/relationships/metadata/core-properties"/><Relationship Id="rId2" Target="docProps/thumbnail.jpeg" Type="http://schemas.openxmlformats.org/package/2006/relationships/metadata/thumbnail"/><Relationship Id="rId1" Target="ppt/presentation.xml" Type="http://schemas.openxmlformats.org/officeDocument/2006/relationships/officeDocument"/><Relationship Id="rId4" Target="docProps/app.xml" Type="http://schemas.openxmlformats.org/officeDocument/2006/relationships/extended-properties"/><Relationship Id="rId5" Target="docProps/custom.xml" Type="http://schemas.openxmlformats.org/officeDocument/2006/relationships/custom-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Lst>
  <p:notesMasterIdLst>
    <p:notesMasterId r:id="rId19"/>
  </p:notesMasterIdLst>
  <p:sldIdLst>
    <p:sldId id="257" r:id="rId2"/>
    <p:sldId id="266" r:id="rId3"/>
    <p:sldId id="834" r:id="rId4"/>
    <p:sldId id="882" r:id="rId5"/>
    <p:sldId id="382" r:id="rId6"/>
    <p:sldId id="384" r:id="rId7"/>
    <p:sldId id="818" r:id="rId8"/>
    <p:sldId id="296" r:id="rId9"/>
    <p:sldId id="1015" r:id="rId10"/>
    <p:sldId id="973" r:id="rId11"/>
    <p:sldId id="282" r:id="rId12"/>
    <p:sldId id="946" r:id="rId13"/>
    <p:sldId id="1017" r:id="rId14"/>
    <p:sldId id="779" r:id="rId15"/>
    <p:sldId id="1011" r:id="rId16"/>
    <p:sldId id="289" r:id="rId17"/>
    <p:sldId id="1016" r:id="rId1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2" d="100"/>
          <a:sy n="72" d="100"/>
        </p:scale>
        <p:origin x="660"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B5B2BC-03DD-4EBB-AD25-D77DBDDC4929}" type="datetimeFigureOut">
              <a:rPr lang="en-GB" smtClean="0"/>
              <a:t>08/11/2020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4F81128-E117-4622-A5A0-1496C7CFB6D0}" type="slidenum">
              <a:rPr lang="en-GB" smtClean="0"/>
              <a:t>‹#›</a:t>
            </a:fld>
            <a:endParaRPr lang="en-GB"/>
          </a:p>
        </p:txBody>
      </p:sp>
    </p:spTree>
    <p:extLst>
      <p:ext uri="{BB962C8B-B14F-4D97-AF65-F5344CB8AC3E}">
        <p14:creationId xmlns:p14="http://schemas.microsoft.com/office/powerpoint/2010/main" val="33462231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Approximately 20 minutes is needed for this session.</a:t>
            </a:r>
          </a:p>
          <a:p>
            <a:endParaRPr lang="en-US" dirty="0"/>
          </a:p>
          <a:p>
            <a:r>
              <a:rPr lang="en-US" dirty="0"/>
              <a:t>Notes</a:t>
            </a:r>
            <a:r>
              <a:rPr lang="en-US" baseline="0" dirty="0"/>
              <a:t> are provided to help you lead the presentation.</a:t>
            </a:r>
          </a:p>
          <a:p>
            <a:r>
              <a:rPr lang="en-US" baseline="0" dirty="0"/>
              <a:t>Notes in italics are for your attention only.</a:t>
            </a:r>
          </a:p>
          <a:p>
            <a:endParaRPr lang="en-US" baseline="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i="1" baseline="0" dirty="0"/>
              <a:t>This bitesize parent session is designed as an introduction to Read Write Inc when you first implement the </a:t>
            </a:r>
            <a:r>
              <a:rPr lang="en-US" i="1" baseline="0" dirty="0" err="1"/>
              <a:t>programme</a:t>
            </a:r>
            <a:r>
              <a:rPr lang="en-US" i="1" baseline="0" dirty="0"/>
              <a:t> in your school and for parents of new YR children each September.</a:t>
            </a:r>
          </a:p>
          <a:p>
            <a:pPr marL="0" marR="0" lvl="0" indent="0" algn="l" defTabSz="457200" rtl="0" eaLnBrk="1" fontAlgn="auto" latinLnBrk="0" hangingPunct="1">
              <a:lnSpc>
                <a:spcPct val="100000"/>
              </a:lnSpc>
              <a:spcBef>
                <a:spcPts val="0"/>
              </a:spcBef>
              <a:spcAft>
                <a:spcPts val="0"/>
              </a:spcAft>
              <a:buClrTx/>
              <a:buSzTx/>
              <a:buFontTx/>
              <a:buNone/>
              <a:tabLst/>
              <a:defRPr/>
            </a:pPr>
            <a:r>
              <a:rPr lang="en-US" i="1" baseline="0" dirty="0"/>
              <a:t>Use the other bitesize parent PPTs throughout the year to discuss and </a:t>
            </a:r>
            <a:r>
              <a:rPr lang="en-US" i="1" baseline="0" dirty="0" err="1"/>
              <a:t>practise</a:t>
            </a:r>
            <a:r>
              <a:rPr lang="en-US" i="1" baseline="0" dirty="0"/>
              <a:t> how they can help their child at home based on the child’s group.</a:t>
            </a:r>
          </a:p>
          <a:p>
            <a:endParaRPr lang="en-US" dirty="0"/>
          </a:p>
          <a:p>
            <a:r>
              <a:rPr lang="en-US" dirty="0"/>
              <a:t>Notes</a:t>
            </a:r>
            <a:r>
              <a:rPr lang="en-US" baseline="0" dirty="0"/>
              <a:t> are provided to help you lead the presentation.</a:t>
            </a:r>
          </a:p>
          <a:p>
            <a:r>
              <a:rPr lang="en-US" baseline="0" dirty="0"/>
              <a:t>Notes in italics are for your attention only.</a:t>
            </a:r>
          </a:p>
          <a:p>
            <a:endParaRPr lang="en-US" baseline="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i="1" baseline="0" dirty="0"/>
              <a:t>Provide copies of ‘Reading at Home Booklet 1 or 2’ from Oxford Owl.</a:t>
            </a:r>
          </a:p>
          <a:p>
            <a:pPr marL="0" marR="0" lvl="0" indent="0" algn="l" defTabSz="457200" rtl="0" eaLnBrk="1" fontAlgn="auto" latinLnBrk="0" hangingPunct="1">
              <a:lnSpc>
                <a:spcPct val="100000"/>
              </a:lnSpc>
              <a:spcBef>
                <a:spcPts val="0"/>
              </a:spcBef>
              <a:spcAft>
                <a:spcPts val="0"/>
              </a:spcAft>
              <a:buClrTx/>
              <a:buSzTx/>
              <a:buFontTx/>
              <a:buNone/>
              <a:tabLst/>
              <a:defRPr/>
            </a:pPr>
            <a:r>
              <a:rPr lang="en-US" i="1" baseline="0" dirty="0"/>
              <a:t>Booklet 1 is sound groups and Ditty/ Red Groups and Booklet 2 for Green – Grey Storybooks.</a:t>
            </a:r>
            <a:endParaRPr lang="en-US" dirty="0"/>
          </a:p>
          <a:p>
            <a:endParaRPr lang="en-US" baseline="0" dirty="0"/>
          </a:p>
          <a:p>
            <a:endParaRPr lang="en-US" baseline="0" dirty="0"/>
          </a:p>
          <a:p>
            <a:endParaRPr lang="en-US" dirty="0"/>
          </a:p>
          <a:p>
            <a:endParaRPr lang="en-US" dirty="0"/>
          </a:p>
        </p:txBody>
      </p:sp>
      <p:sp>
        <p:nvSpPr>
          <p:cNvPr id="4" name="Slide Number Placeholder 3"/>
          <p:cNvSpPr>
            <a:spLocks noGrp="1"/>
          </p:cNvSpPr>
          <p:nvPr>
            <p:ph type="sldNum" sz="quarter" idx="10"/>
          </p:nvPr>
        </p:nvSpPr>
        <p:spPr/>
        <p:txBody>
          <a:bodyPr/>
          <a:lstStyle/>
          <a:p>
            <a:fld id="{AC167F53-BA33-7E40-958D-01A6607E9B7A}" type="slidenum">
              <a:rPr lang="en-US" smtClean="0"/>
              <a:t>1</a:t>
            </a:fld>
            <a:endParaRPr lang="en-US"/>
          </a:p>
        </p:txBody>
      </p:sp>
    </p:spTree>
    <p:extLst>
      <p:ext uri="{BB962C8B-B14F-4D97-AF65-F5344CB8AC3E}">
        <p14:creationId xmlns:p14="http://schemas.microsoft.com/office/powerpoint/2010/main" val="9721878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u="none" strike="noStrike" kern="1200" dirty="0">
                <a:solidFill>
                  <a:schemeClr val="tx1"/>
                </a:solidFill>
                <a:effectLst/>
                <a:latin typeface="+mn-lt"/>
                <a:ea typeface="+mn-ea"/>
                <a:cs typeface="+mn-cs"/>
              </a:rPr>
              <a:t>Let me introduce you to Fred</a:t>
            </a:r>
            <a:r>
              <a:rPr lang="en-US" sz="1200" i="1" u="none" strike="noStrike" kern="1200" dirty="0">
                <a:solidFill>
                  <a:schemeClr val="tx1"/>
                </a:solidFill>
                <a:effectLst/>
                <a:latin typeface="+mn-lt"/>
                <a:ea typeface="+mn-ea"/>
                <a:cs typeface="+mn-cs"/>
              </a:rPr>
              <a:t>.</a:t>
            </a:r>
            <a:endParaRPr lang="en-GB" sz="1200" u="none" strike="noStrike" kern="1200" dirty="0">
              <a:solidFill>
                <a:schemeClr val="tx1"/>
              </a:solidFill>
              <a:effectLst/>
              <a:latin typeface="+mn-lt"/>
              <a:ea typeface="+mn-ea"/>
              <a:cs typeface="+mn-cs"/>
            </a:endParaRPr>
          </a:p>
          <a:p>
            <a:pPr lvl="0"/>
            <a:r>
              <a:rPr lang="en-US" sz="1200" u="none" strike="noStrike" kern="1200" dirty="0">
                <a:solidFill>
                  <a:schemeClr val="tx1"/>
                </a:solidFill>
                <a:effectLst/>
                <a:latin typeface="+mn-lt"/>
                <a:ea typeface="+mn-ea"/>
                <a:cs typeface="+mn-cs"/>
              </a:rPr>
              <a:t>Fred can only speak in sounds. He says d-o-g, h-a-t etc.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Speaking like Fred helps children to understand that words are made up of sounds.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u="none" strike="noStrike" kern="1200" dirty="0">
              <a:solidFill>
                <a:schemeClr val="tx1"/>
              </a:solidFill>
              <a:effectLst/>
              <a:latin typeface="+mn-lt"/>
              <a:ea typeface="+mn-ea"/>
              <a:cs typeface="+mn-cs"/>
            </a:endParaRPr>
          </a:p>
          <a:p>
            <a:pPr lvl="0"/>
            <a:r>
              <a:rPr lang="en-US" sz="1200" u="none" strike="noStrike" kern="1200" dirty="0">
                <a:solidFill>
                  <a:schemeClr val="tx1"/>
                </a:solidFill>
                <a:effectLst/>
                <a:latin typeface="+mn-lt"/>
                <a:ea typeface="+mn-ea"/>
                <a:cs typeface="+mn-cs"/>
              </a:rPr>
              <a:t>Fred helps children </a:t>
            </a:r>
            <a:r>
              <a:rPr lang="en-US" sz="1200" u="none" strike="noStrike" kern="1200" dirty="0" err="1">
                <a:solidFill>
                  <a:schemeClr val="tx1"/>
                </a:solidFill>
                <a:effectLst/>
                <a:latin typeface="+mn-lt"/>
                <a:ea typeface="+mn-ea"/>
                <a:cs typeface="+mn-cs"/>
              </a:rPr>
              <a:t>practise</a:t>
            </a:r>
            <a:r>
              <a:rPr lang="en-US" sz="1200" u="none" strike="noStrike" kern="1200" dirty="0">
                <a:solidFill>
                  <a:schemeClr val="tx1"/>
                </a:solidFill>
                <a:effectLst/>
                <a:latin typeface="+mn-lt"/>
                <a:ea typeface="+mn-ea"/>
                <a:cs typeface="+mn-cs"/>
              </a:rPr>
              <a:t> blending sounds together because he needs the children to say the words for him. Fred says d-o-g, children tell him the word is dog.</a:t>
            </a:r>
          </a:p>
          <a:p>
            <a:pPr lvl="0"/>
            <a:endParaRPr lang="en-US" sz="1200" u="none" strike="noStrike" kern="1200" dirty="0">
              <a:solidFill>
                <a:schemeClr val="tx1"/>
              </a:solidFill>
              <a:effectLst/>
              <a:latin typeface="+mn-lt"/>
              <a:ea typeface="+mn-ea"/>
              <a:cs typeface="+mn-cs"/>
            </a:endParaRPr>
          </a:p>
          <a:p>
            <a:pPr lvl="0"/>
            <a:r>
              <a:rPr lang="en-US" sz="1200" u="none" strike="noStrike" kern="1200" dirty="0">
                <a:solidFill>
                  <a:schemeClr val="tx1"/>
                </a:solidFill>
                <a:effectLst/>
                <a:latin typeface="+mn-lt"/>
                <a:ea typeface="+mn-ea"/>
                <a:cs typeface="+mn-cs"/>
              </a:rPr>
              <a:t>This is how we </a:t>
            </a:r>
            <a:r>
              <a:rPr lang="en-US" sz="1200" b="1" u="none" strike="noStrike" kern="1200" dirty="0">
                <a:solidFill>
                  <a:schemeClr val="tx1"/>
                </a:solidFill>
                <a:effectLst/>
                <a:latin typeface="+mn-lt"/>
                <a:ea typeface="+mn-ea"/>
                <a:cs typeface="+mn-cs"/>
              </a:rPr>
              <a:t>quickly</a:t>
            </a:r>
            <a:r>
              <a:rPr lang="en-US" sz="1200" u="none" strike="noStrike" kern="1200" dirty="0">
                <a:solidFill>
                  <a:schemeClr val="tx1"/>
                </a:solidFill>
                <a:effectLst/>
                <a:latin typeface="+mn-lt"/>
                <a:ea typeface="+mn-ea"/>
                <a:cs typeface="+mn-cs"/>
              </a:rPr>
              <a:t> teach </a:t>
            </a:r>
            <a:r>
              <a:rPr lang="en-US" sz="1200" b="1" u="none" strike="noStrike" kern="1200" dirty="0">
                <a:solidFill>
                  <a:schemeClr val="tx1"/>
                </a:solidFill>
                <a:effectLst/>
                <a:latin typeface="+mn-lt"/>
                <a:ea typeface="+mn-ea"/>
                <a:cs typeface="+mn-cs"/>
              </a:rPr>
              <a:t>all of our children</a:t>
            </a:r>
            <a:r>
              <a:rPr lang="en-US" sz="1200" u="none" strike="noStrike" kern="1200" dirty="0">
                <a:solidFill>
                  <a:schemeClr val="tx1"/>
                </a:solidFill>
                <a:effectLst/>
                <a:latin typeface="+mn-lt"/>
                <a:ea typeface="+mn-ea"/>
                <a:cs typeface="+mn-cs"/>
              </a:rPr>
              <a:t> to blend.</a:t>
            </a:r>
          </a:p>
          <a:p>
            <a:pPr lvl="0"/>
            <a:endParaRPr lang="en-US" sz="120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81A61AF0-59CC-4D82-B182-5DFC7F9ACF1F}" type="slidenum">
              <a:rPr lang="en-GB" smtClean="0"/>
              <a:pPr>
                <a:defRPr/>
              </a:pPr>
              <a:t>10</a:t>
            </a:fld>
            <a:endParaRPr lang="en-GB"/>
          </a:p>
        </p:txBody>
      </p:sp>
    </p:spTree>
    <p:extLst>
      <p:ext uri="{BB962C8B-B14F-4D97-AF65-F5344CB8AC3E}">
        <p14:creationId xmlns:p14="http://schemas.microsoft.com/office/powerpoint/2010/main" val="18556931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We use Fred Fingers to help children sound out words to spell easily.</a:t>
            </a:r>
          </a:p>
          <a:p>
            <a:r>
              <a:rPr lang="en-US" baseline="0" dirty="0"/>
              <a:t>It means they do not have to </a:t>
            </a:r>
            <a:r>
              <a:rPr lang="en-US" baseline="0" dirty="0" err="1"/>
              <a:t>memorise</a:t>
            </a:r>
            <a:r>
              <a:rPr lang="en-US" baseline="0" dirty="0"/>
              <a:t> lists of spelling words.</a:t>
            </a:r>
          </a:p>
          <a:p>
            <a:r>
              <a:rPr lang="en-US" baseline="0" dirty="0"/>
              <a:t>It is a tool so they will be able to spell any word. </a:t>
            </a:r>
          </a:p>
        </p:txBody>
      </p:sp>
      <p:sp>
        <p:nvSpPr>
          <p:cNvPr id="4" name="Slide Number Placeholder 3"/>
          <p:cNvSpPr>
            <a:spLocks noGrp="1"/>
          </p:cNvSpPr>
          <p:nvPr>
            <p:ph type="sldNum" sz="quarter" idx="10"/>
          </p:nvPr>
        </p:nvSpPr>
        <p:spPr/>
        <p:txBody>
          <a:bodyPr/>
          <a:lstStyle/>
          <a:p>
            <a:fld id="{492E07CC-6AAD-1047-BB31-41E7C9B8EA12}" type="slidenum">
              <a:rPr lang="en-US" smtClean="0"/>
              <a:t>11</a:t>
            </a:fld>
            <a:endParaRPr lang="en-US"/>
          </a:p>
        </p:txBody>
      </p:sp>
    </p:spTree>
    <p:extLst>
      <p:ext uri="{BB962C8B-B14F-4D97-AF65-F5344CB8AC3E}">
        <p14:creationId xmlns:p14="http://schemas.microsoft.com/office/powerpoint/2010/main" val="15951398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Garamond" pitchFamily="18" charset="0"/>
                <a:cs typeface="Arial" pitchFamily="34" charset="0"/>
              </a:defRPr>
            </a:lvl1pPr>
            <a:lvl2pPr marL="742950" indent="-285750" eaLnBrk="0" hangingPunct="0">
              <a:defRPr sz="2400">
                <a:solidFill>
                  <a:schemeClr val="tx1"/>
                </a:solidFill>
                <a:latin typeface="Garamond" pitchFamily="18" charset="0"/>
                <a:cs typeface="Arial" pitchFamily="34" charset="0"/>
              </a:defRPr>
            </a:lvl2pPr>
            <a:lvl3pPr marL="1143000" indent="-228600" eaLnBrk="0" hangingPunct="0">
              <a:defRPr sz="2400">
                <a:solidFill>
                  <a:schemeClr val="tx1"/>
                </a:solidFill>
                <a:latin typeface="Garamond" pitchFamily="18" charset="0"/>
                <a:cs typeface="Arial" pitchFamily="34" charset="0"/>
              </a:defRPr>
            </a:lvl3pPr>
            <a:lvl4pPr marL="1600200" indent="-228600" eaLnBrk="0" hangingPunct="0">
              <a:defRPr sz="2400">
                <a:solidFill>
                  <a:schemeClr val="tx1"/>
                </a:solidFill>
                <a:latin typeface="Garamond" pitchFamily="18" charset="0"/>
                <a:cs typeface="Arial" pitchFamily="34" charset="0"/>
              </a:defRPr>
            </a:lvl4pPr>
            <a:lvl5pPr marL="2057400" indent="-228600" eaLnBrk="0" hangingPunct="0">
              <a:defRPr sz="24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Garamond" pitchFamily="18" charset="0"/>
                <a:cs typeface="Arial" pitchFamily="34" charset="0"/>
              </a:defRPr>
            </a:lvl9pPr>
          </a:lstStyle>
          <a:p>
            <a:pPr eaLnBrk="1" hangingPunct="1"/>
            <a:fld id="{FB292E8D-CF26-4C18-AF48-18F643F3764E}" type="slidenum">
              <a:rPr lang="en-US" sz="1200" smtClean="0">
                <a:latin typeface="Times New Roman" pitchFamily="18" charset="0"/>
              </a:rPr>
              <a:pPr eaLnBrk="1" hangingPunct="1"/>
              <a:t>12</a:t>
            </a:fld>
            <a:endParaRPr lang="en-US" sz="1200">
              <a:latin typeface="Times New Roman" pitchFamily="18" charset="0"/>
            </a:endParaRPr>
          </a:p>
        </p:txBody>
      </p:sp>
      <p:sp>
        <p:nvSpPr>
          <p:cNvPr id="172035" name="Rectangle 2"/>
          <p:cNvSpPr>
            <a:spLocks noGrp="1" noRot="1" noChangeAspect="1" noChangeArrowheads="1" noTextEdit="1"/>
          </p:cNvSpPr>
          <p:nvPr>
            <p:ph type="sldImg"/>
          </p:nvPr>
        </p:nvSpPr>
        <p:spPr>
          <a:xfrm>
            <a:off x="598488" y="685800"/>
            <a:ext cx="3084512" cy="1735138"/>
          </a:xfrm>
          <a:ln/>
        </p:spPr>
      </p:sp>
      <p:sp>
        <p:nvSpPr>
          <p:cNvPr id="172036" name="Rectangle 3"/>
          <p:cNvSpPr>
            <a:spLocks noGrp="1" noChangeArrowheads="1"/>
          </p:cNvSpPr>
          <p:nvPr>
            <p:ph type="body" idx="1"/>
          </p:nvPr>
        </p:nvSpPr>
        <p:spPr>
          <a:xfrm>
            <a:off x="440572" y="2420642"/>
            <a:ext cx="5942641" cy="6037157"/>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In our school, </a:t>
            </a:r>
            <a:r>
              <a:rPr lang="en-GB" sz="1200" kern="1200" dirty="0">
                <a:solidFill>
                  <a:schemeClr val="tx1"/>
                </a:solidFill>
                <a:effectLst/>
                <a:latin typeface="+mn-lt"/>
                <a:ea typeface="+mn-ea"/>
                <a:cs typeface="+mn-cs"/>
              </a:rPr>
              <a:t>children read each Read Write Inc. Storybook three times in class with their partner.</a:t>
            </a:r>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Re-reading the same book helps children to become confident readers. </a:t>
            </a:r>
            <a:r>
              <a:rPr lang="en-GB" sz="1200" kern="1200" dirty="0">
                <a:solidFill>
                  <a:schemeClr val="tx1"/>
                </a:solidFill>
                <a:effectLst/>
                <a:latin typeface="+mn-lt"/>
                <a:ea typeface="+mn-ea"/>
                <a:cs typeface="+mn-cs"/>
              </a:rPr>
              <a:t>Each time they re-read, they build their fluency/speed and comprehension. </a:t>
            </a:r>
          </a:p>
          <a:p>
            <a:pPr marL="0" marR="0" lvl="0" indent="0" algn="l" defTabSz="4572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They love reading and want to read because they can read all of the words in the Storybook.</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We set a focus for each re-read in school.</a:t>
            </a:r>
          </a:p>
          <a:p>
            <a:pPr lvl="0"/>
            <a:endParaRPr lang="en-GB" sz="1200" kern="1200" dirty="0">
              <a:solidFill>
                <a:schemeClr val="tx1"/>
              </a:solidFill>
              <a:effectLst/>
              <a:latin typeface="+mn-lt"/>
              <a:ea typeface="+mn-ea"/>
              <a:cs typeface="+mn-cs"/>
            </a:endParaRPr>
          </a:p>
          <a:p>
            <a:pPr lvl="0"/>
            <a:r>
              <a:rPr lang="en-GB" sz="1200" i="1" kern="1200" dirty="0">
                <a:solidFill>
                  <a:schemeClr val="tx1"/>
                </a:solidFill>
                <a:effectLst/>
                <a:latin typeface="+mn-lt"/>
                <a:ea typeface="+mn-ea"/>
                <a:cs typeface="+mn-cs"/>
              </a:rPr>
              <a:t>(Click)</a:t>
            </a:r>
            <a:r>
              <a:rPr lang="en-GB" sz="1200" kern="1200" dirty="0">
                <a:solidFill>
                  <a:schemeClr val="tx1"/>
                </a:solidFill>
                <a:effectLst/>
                <a:latin typeface="+mn-lt"/>
                <a:ea typeface="+mn-ea"/>
                <a:cs typeface="+mn-cs"/>
              </a:rPr>
              <a:t> The first read focuses on reading every word accurately. </a:t>
            </a:r>
          </a:p>
          <a:p>
            <a:pPr lvl="0"/>
            <a:r>
              <a:rPr lang="en-GB" sz="1200" i="1" kern="1200" dirty="0">
                <a:solidFill>
                  <a:schemeClr val="tx1"/>
                </a:solidFill>
                <a:effectLst/>
                <a:latin typeface="+mn-lt"/>
                <a:ea typeface="+mn-ea"/>
                <a:cs typeface="+mn-cs"/>
              </a:rPr>
              <a:t>(Click)</a:t>
            </a:r>
            <a:r>
              <a:rPr lang="en-GB" sz="1200" kern="1200" dirty="0">
                <a:solidFill>
                  <a:schemeClr val="tx1"/>
                </a:solidFill>
                <a:effectLst/>
                <a:latin typeface="+mn-lt"/>
                <a:ea typeface="+mn-ea"/>
                <a:cs typeface="+mn-cs"/>
              </a:rPr>
              <a:t> The second on reading the story more quickly.</a:t>
            </a:r>
          </a:p>
          <a:p>
            <a:pPr lvl="0"/>
            <a:r>
              <a:rPr lang="en-GB" sz="1200" i="1" kern="1200" dirty="0">
                <a:solidFill>
                  <a:schemeClr val="tx1"/>
                </a:solidFill>
                <a:effectLst/>
                <a:latin typeface="+mn-lt"/>
                <a:ea typeface="+mn-ea"/>
                <a:cs typeface="+mn-cs"/>
              </a:rPr>
              <a:t>(Click)</a:t>
            </a:r>
            <a:r>
              <a:rPr lang="en-GB" sz="1200" kern="1200" dirty="0">
                <a:solidFill>
                  <a:schemeClr val="tx1"/>
                </a:solidFill>
                <a:effectLst/>
                <a:latin typeface="+mn-lt"/>
                <a:ea typeface="+mn-ea"/>
                <a:cs typeface="+mn-cs"/>
              </a:rPr>
              <a:t> The third read on comprehension - understanding what they read.</a:t>
            </a:r>
          </a:p>
          <a:p>
            <a:pPr lvl="0"/>
            <a:endParaRPr lang="en-GB"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Then your child brings the </a:t>
            </a:r>
            <a:r>
              <a:rPr lang="en-GB" sz="1200" b="1" kern="1200" dirty="0">
                <a:solidFill>
                  <a:schemeClr val="tx1"/>
                </a:solidFill>
                <a:effectLst/>
                <a:latin typeface="+mn-lt"/>
                <a:ea typeface="+mn-ea"/>
                <a:cs typeface="+mn-cs"/>
              </a:rPr>
              <a:t>same book </a:t>
            </a:r>
            <a:r>
              <a:rPr lang="en-GB" sz="1200" kern="1200" dirty="0">
                <a:solidFill>
                  <a:schemeClr val="tx1"/>
                </a:solidFill>
                <a:effectLst/>
                <a:latin typeface="+mn-lt"/>
                <a:ea typeface="+mn-ea"/>
                <a:cs typeface="+mn-cs"/>
              </a:rPr>
              <a:t>home to read and enjoy with you again and again at home.</a:t>
            </a:r>
          </a:p>
          <a:p>
            <a:pPr lvl="0"/>
            <a:endParaRPr lang="en-GB"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It’s ‘three with me, four at home.’</a:t>
            </a:r>
          </a:p>
          <a:p>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b="0" baseline="0" dirty="0"/>
              <a:t>We do not send stories home the children cannot read because we always want them to be set up to succeed in their reading.</a:t>
            </a:r>
          </a:p>
          <a:p>
            <a:pPr marL="0" marR="0" indent="0" algn="l" defTabSz="457200" rtl="0" eaLnBrk="1" fontAlgn="auto" latinLnBrk="0" hangingPunct="1">
              <a:lnSpc>
                <a:spcPct val="100000"/>
              </a:lnSpc>
              <a:spcBef>
                <a:spcPts val="0"/>
              </a:spcBef>
              <a:spcAft>
                <a:spcPts val="0"/>
              </a:spcAft>
              <a:buClrTx/>
              <a:buSzTx/>
              <a:buFontTx/>
              <a:buNone/>
              <a:tabLst/>
              <a:defRPr/>
            </a:pPr>
            <a:r>
              <a:rPr lang="en-US" b="0" baseline="0" dirty="0"/>
              <a:t>We want to make sure they enjoy reading so that they want to read.</a:t>
            </a:r>
          </a:p>
          <a:p>
            <a:pPr marL="0" marR="0" indent="0" algn="l" defTabSz="457200" rtl="0" eaLnBrk="1" fontAlgn="auto" latinLnBrk="0" hangingPunct="1">
              <a:lnSpc>
                <a:spcPct val="100000"/>
              </a:lnSpc>
              <a:spcBef>
                <a:spcPts val="0"/>
              </a:spcBef>
              <a:spcAft>
                <a:spcPts val="0"/>
              </a:spcAft>
              <a:buClrTx/>
              <a:buSzTx/>
              <a:buFontTx/>
              <a:buNone/>
              <a:tabLst/>
              <a:defRPr/>
            </a:pPr>
            <a:r>
              <a:rPr lang="en-US" b="0" baseline="0" dirty="0"/>
              <a:t>The more they read, the faster progress they will make.</a:t>
            </a:r>
            <a:endParaRPr lang="en-US" b="0"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lvl="0"/>
            <a:endParaRPr lang="en-GB" sz="1200" kern="1200" dirty="0">
              <a:solidFill>
                <a:schemeClr val="tx1"/>
              </a:solidFill>
              <a:effectLst/>
              <a:latin typeface="+mn-lt"/>
              <a:ea typeface="+mn-ea"/>
              <a:cs typeface="+mn-cs"/>
            </a:endParaRPr>
          </a:p>
          <a:p>
            <a:pPr lvl="0"/>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pPr eaLnBrk="1" hangingPunct="1"/>
            <a:endParaRPr lang="en-GB" sz="1100" dirty="0">
              <a:latin typeface="Arial"/>
              <a:cs typeface="Arial"/>
            </a:endParaRPr>
          </a:p>
          <a:p>
            <a:pPr eaLnBrk="1" hangingPunct="1"/>
            <a:r>
              <a:rPr lang="en-GB" sz="1100" dirty="0">
                <a:latin typeface="Arial"/>
                <a:cs typeface="Arial"/>
              </a:rPr>
              <a:t>  </a:t>
            </a:r>
            <a:endParaRPr lang="en-US" sz="1100" dirty="0">
              <a:latin typeface="Arial"/>
              <a:cs typeface="Arial"/>
            </a:endParaRPr>
          </a:p>
        </p:txBody>
      </p:sp>
    </p:spTree>
    <p:extLst>
      <p:ext uri="{BB962C8B-B14F-4D97-AF65-F5344CB8AC3E}">
        <p14:creationId xmlns:p14="http://schemas.microsoft.com/office/powerpoint/2010/main" val="22265654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Garamond" pitchFamily="18" charset="0"/>
                <a:cs typeface="Arial" pitchFamily="34" charset="0"/>
              </a:defRPr>
            </a:lvl1pPr>
            <a:lvl2pPr marL="742950" indent="-285750" eaLnBrk="0" hangingPunct="0">
              <a:defRPr sz="2400">
                <a:solidFill>
                  <a:schemeClr val="tx1"/>
                </a:solidFill>
                <a:latin typeface="Garamond" pitchFamily="18" charset="0"/>
                <a:cs typeface="Arial" pitchFamily="34" charset="0"/>
              </a:defRPr>
            </a:lvl2pPr>
            <a:lvl3pPr marL="1143000" indent="-228600" eaLnBrk="0" hangingPunct="0">
              <a:defRPr sz="2400">
                <a:solidFill>
                  <a:schemeClr val="tx1"/>
                </a:solidFill>
                <a:latin typeface="Garamond" pitchFamily="18" charset="0"/>
                <a:cs typeface="Arial" pitchFamily="34" charset="0"/>
              </a:defRPr>
            </a:lvl3pPr>
            <a:lvl4pPr marL="1600200" indent="-228600" eaLnBrk="0" hangingPunct="0">
              <a:defRPr sz="2400">
                <a:solidFill>
                  <a:schemeClr val="tx1"/>
                </a:solidFill>
                <a:latin typeface="Garamond" pitchFamily="18" charset="0"/>
                <a:cs typeface="Arial" pitchFamily="34" charset="0"/>
              </a:defRPr>
            </a:lvl4pPr>
            <a:lvl5pPr marL="2057400" indent="-228600" eaLnBrk="0" hangingPunct="0">
              <a:defRPr sz="24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Garamond" pitchFamily="18" charset="0"/>
                <a:cs typeface="Arial" pitchFamily="34" charset="0"/>
              </a:defRPr>
            </a:lvl9pPr>
          </a:lstStyle>
          <a:p>
            <a:pPr eaLnBrk="1" hangingPunct="1"/>
            <a:fld id="{FB292E8D-CF26-4C18-AF48-18F643F3764E}" type="slidenum">
              <a:rPr lang="en-US" sz="1200" smtClean="0">
                <a:latin typeface="Times New Roman" pitchFamily="18" charset="0"/>
              </a:rPr>
              <a:pPr eaLnBrk="1" hangingPunct="1"/>
              <a:t>13</a:t>
            </a:fld>
            <a:endParaRPr lang="en-US" sz="1200">
              <a:latin typeface="Times New Roman" pitchFamily="18" charset="0"/>
            </a:endParaRPr>
          </a:p>
        </p:txBody>
      </p:sp>
      <p:sp>
        <p:nvSpPr>
          <p:cNvPr id="172035" name="Rectangle 2"/>
          <p:cNvSpPr>
            <a:spLocks noGrp="1" noRot="1" noChangeAspect="1" noChangeArrowheads="1" noTextEdit="1"/>
          </p:cNvSpPr>
          <p:nvPr>
            <p:ph type="sldImg"/>
          </p:nvPr>
        </p:nvSpPr>
        <p:spPr>
          <a:xfrm>
            <a:off x="598488" y="685800"/>
            <a:ext cx="3084512" cy="1735138"/>
          </a:xfrm>
          <a:ln/>
        </p:spPr>
      </p:sp>
      <p:sp>
        <p:nvSpPr>
          <p:cNvPr id="172036" name="Rectangle 3"/>
          <p:cNvSpPr>
            <a:spLocks noGrp="1" noChangeArrowheads="1"/>
          </p:cNvSpPr>
          <p:nvPr>
            <p:ph type="body" idx="1"/>
          </p:nvPr>
        </p:nvSpPr>
        <p:spPr>
          <a:xfrm>
            <a:off x="440572" y="2420642"/>
            <a:ext cx="5942641" cy="6037157"/>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In our school, </a:t>
            </a:r>
            <a:r>
              <a:rPr lang="en-GB" sz="1200" kern="1200" dirty="0">
                <a:solidFill>
                  <a:schemeClr val="tx1"/>
                </a:solidFill>
                <a:effectLst/>
                <a:latin typeface="+mn-lt"/>
                <a:ea typeface="+mn-ea"/>
                <a:cs typeface="+mn-cs"/>
              </a:rPr>
              <a:t>children read each Read Write Inc. Storybook three times in class with their partner.</a:t>
            </a:r>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Re-reading the same book helps children to become confident readers. </a:t>
            </a:r>
            <a:r>
              <a:rPr lang="en-GB" sz="1200" kern="1200" dirty="0">
                <a:solidFill>
                  <a:schemeClr val="tx1"/>
                </a:solidFill>
                <a:effectLst/>
                <a:latin typeface="+mn-lt"/>
                <a:ea typeface="+mn-ea"/>
                <a:cs typeface="+mn-cs"/>
              </a:rPr>
              <a:t>Each time they re-read, they build their fluency/speed and comprehension. </a:t>
            </a:r>
          </a:p>
          <a:p>
            <a:pPr marL="0" marR="0" lvl="0" indent="0" algn="l" defTabSz="4572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They love reading and want to read because they can read all of the words in the Storybook.</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We set a focus for each re-read in school.</a:t>
            </a:r>
          </a:p>
          <a:p>
            <a:pPr lvl="0"/>
            <a:endParaRPr lang="en-GB" sz="1200" kern="1200" dirty="0">
              <a:solidFill>
                <a:schemeClr val="tx1"/>
              </a:solidFill>
              <a:effectLst/>
              <a:latin typeface="+mn-lt"/>
              <a:ea typeface="+mn-ea"/>
              <a:cs typeface="+mn-cs"/>
            </a:endParaRPr>
          </a:p>
          <a:p>
            <a:pPr lvl="0"/>
            <a:r>
              <a:rPr lang="en-GB" sz="1200" i="1" kern="1200" dirty="0">
                <a:solidFill>
                  <a:schemeClr val="tx1"/>
                </a:solidFill>
                <a:effectLst/>
                <a:latin typeface="+mn-lt"/>
                <a:ea typeface="+mn-ea"/>
                <a:cs typeface="+mn-cs"/>
              </a:rPr>
              <a:t>(Click)</a:t>
            </a:r>
            <a:r>
              <a:rPr lang="en-GB" sz="1200" kern="1200" dirty="0">
                <a:solidFill>
                  <a:schemeClr val="tx1"/>
                </a:solidFill>
                <a:effectLst/>
                <a:latin typeface="+mn-lt"/>
                <a:ea typeface="+mn-ea"/>
                <a:cs typeface="+mn-cs"/>
              </a:rPr>
              <a:t> The first read focuses on reading every word accurately. </a:t>
            </a:r>
          </a:p>
          <a:p>
            <a:pPr lvl="0"/>
            <a:r>
              <a:rPr lang="en-GB" sz="1200" i="1" kern="1200" dirty="0">
                <a:solidFill>
                  <a:schemeClr val="tx1"/>
                </a:solidFill>
                <a:effectLst/>
                <a:latin typeface="+mn-lt"/>
                <a:ea typeface="+mn-ea"/>
                <a:cs typeface="+mn-cs"/>
              </a:rPr>
              <a:t>(Click)</a:t>
            </a:r>
            <a:r>
              <a:rPr lang="en-GB" sz="1200" kern="1200" dirty="0">
                <a:solidFill>
                  <a:schemeClr val="tx1"/>
                </a:solidFill>
                <a:effectLst/>
                <a:latin typeface="+mn-lt"/>
                <a:ea typeface="+mn-ea"/>
                <a:cs typeface="+mn-cs"/>
              </a:rPr>
              <a:t> The second on reading the story more quickly.</a:t>
            </a:r>
          </a:p>
          <a:p>
            <a:pPr lvl="0"/>
            <a:r>
              <a:rPr lang="en-GB" sz="1200" i="1" kern="1200" dirty="0">
                <a:solidFill>
                  <a:schemeClr val="tx1"/>
                </a:solidFill>
                <a:effectLst/>
                <a:latin typeface="+mn-lt"/>
                <a:ea typeface="+mn-ea"/>
                <a:cs typeface="+mn-cs"/>
              </a:rPr>
              <a:t>(Click)</a:t>
            </a:r>
            <a:r>
              <a:rPr lang="en-GB" sz="1200" kern="1200" dirty="0">
                <a:solidFill>
                  <a:schemeClr val="tx1"/>
                </a:solidFill>
                <a:effectLst/>
                <a:latin typeface="+mn-lt"/>
                <a:ea typeface="+mn-ea"/>
                <a:cs typeface="+mn-cs"/>
              </a:rPr>
              <a:t> The third read on comprehension - understanding what they read.</a:t>
            </a:r>
          </a:p>
          <a:p>
            <a:pPr lvl="0"/>
            <a:endParaRPr lang="en-GB"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Then your child brings the </a:t>
            </a:r>
            <a:r>
              <a:rPr lang="en-GB" sz="1200" b="1" kern="1200" dirty="0">
                <a:solidFill>
                  <a:schemeClr val="tx1"/>
                </a:solidFill>
                <a:effectLst/>
                <a:latin typeface="+mn-lt"/>
                <a:ea typeface="+mn-ea"/>
                <a:cs typeface="+mn-cs"/>
              </a:rPr>
              <a:t>same book </a:t>
            </a:r>
            <a:r>
              <a:rPr lang="en-GB" sz="1200" kern="1200" dirty="0">
                <a:solidFill>
                  <a:schemeClr val="tx1"/>
                </a:solidFill>
                <a:effectLst/>
                <a:latin typeface="+mn-lt"/>
                <a:ea typeface="+mn-ea"/>
                <a:cs typeface="+mn-cs"/>
              </a:rPr>
              <a:t>home to read and enjoy with you again and again at home.</a:t>
            </a:r>
          </a:p>
          <a:p>
            <a:pPr lvl="0"/>
            <a:endParaRPr lang="en-GB"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It’s ‘three with me, four at home.’</a:t>
            </a:r>
          </a:p>
          <a:p>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b="0" baseline="0" dirty="0"/>
              <a:t>We do not send stories home the children cannot read because we always want them to be set up to succeed in their reading.</a:t>
            </a:r>
          </a:p>
          <a:p>
            <a:pPr marL="0" marR="0" indent="0" algn="l" defTabSz="457200" rtl="0" eaLnBrk="1" fontAlgn="auto" latinLnBrk="0" hangingPunct="1">
              <a:lnSpc>
                <a:spcPct val="100000"/>
              </a:lnSpc>
              <a:spcBef>
                <a:spcPts val="0"/>
              </a:spcBef>
              <a:spcAft>
                <a:spcPts val="0"/>
              </a:spcAft>
              <a:buClrTx/>
              <a:buSzTx/>
              <a:buFontTx/>
              <a:buNone/>
              <a:tabLst/>
              <a:defRPr/>
            </a:pPr>
            <a:r>
              <a:rPr lang="en-US" b="0" baseline="0" dirty="0"/>
              <a:t>We want to make sure they enjoy reading so that they want to read.</a:t>
            </a:r>
          </a:p>
          <a:p>
            <a:pPr marL="0" marR="0" indent="0" algn="l" defTabSz="457200" rtl="0" eaLnBrk="1" fontAlgn="auto" latinLnBrk="0" hangingPunct="1">
              <a:lnSpc>
                <a:spcPct val="100000"/>
              </a:lnSpc>
              <a:spcBef>
                <a:spcPts val="0"/>
              </a:spcBef>
              <a:spcAft>
                <a:spcPts val="0"/>
              </a:spcAft>
              <a:buClrTx/>
              <a:buSzTx/>
              <a:buFontTx/>
              <a:buNone/>
              <a:tabLst/>
              <a:defRPr/>
            </a:pPr>
            <a:r>
              <a:rPr lang="en-US" b="0" baseline="0" dirty="0"/>
              <a:t>The more they read, the faster progress they will make.</a:t>
            </a:r>
            <a:endParaRPr lang="en-US" b="0"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lvl="0"/>
            <a:endParaRPr lang="en-GB" sz="1200" kern="1200" dirty="0">
              <a:solidFill>
                <a:schemeClr val="tx1"/>
              </a:solidFill>
              <a:effectLst/>
              <a:latin typeface="+mn-lt"/>
              <a:ea typeface="+mn-ea"/>
              <a:cs typeface="+mn-cs"/>
            </a:endParaRPr>
          </a:p>
          <a:p>
            <a:pPr lvl="0"/>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pPr eaLnBrk="1" hangingPunct="1"/>
            <a:endParaRPr lang="en-GB" sz="1100" dirty="0">
              <a:latin typeface="Arial"/>
              <a:cs typeface="Arial"/>
            </a:endParaRPr>
          </a:p>
          <a:p>
            <a:pPr eaLnBrk="1" hangingPunct="1"/>
            <a:r>
              <a:rPr lang="en-GB" sz="1100" dirty="0">
                <a:latin typeface="Arial"/>
                <a:cs typeface="Arial"/>
              </a:rPr>
              <a:t>  </a:t>
            </a:r>
            <a:endParaRPr lang="en-US" sz="1100" dirty="0">
              <a:latin typeface="Arial"/>
              <a:cs typeface="Arial"/>
            </a:endParaRPr>
          </a:p>
        </p:txBody>
      </p:sp>
    </p:spTree>
    <p:extLst>
      <p:ext uri="{BB962C8B-B14F-4D97-AF65-F5344CB8AC3E}">
        <p14:creationId xmlns:p14="http://schemas.microsoft.com/office/powerpoint/2010/main" val="19819062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In </a:t>
            </a:r>
            <a:r>
              <a:rPr lang="en-US" sz="1200" kern="1200" dirty="0">
                <a:solidFill>
                  <a:schemeClr val="tx1"/>
                </a:solidFill>
                <a:effectLst/>
                <a:latin typeface="+mn-lt"/>
                <a:ea typeface="+mn-ea"/>
                <a:cs typeface="+mn-cs"/>
              </a:rPr>
              <a:t>your child’s book bag, they will bring home:</a:t>
            </a:r>
          </a:p>
          <a:p>
            <a:endParaRPr lang="en-US" sz="1200" kern="1200" dirty="0">
              <a:solidFill>
                <a:schemeClr val="tx1"/>
              </a:solidFill>
              <a:effectLst/>
              <a:latin typeface="+mn-lt"/>
              <a:ea typeface="+mn-ea"/>
              <a:cs typeface="+mn-cs"/>
            </a:endParaRPr>
          </a:p>
          <a:p>
            <a:pPr marL="171450" indent="-171450">
              <a:buFontTx/>
              <a:buChar char="-"/>
            </a:pPr>
            <a:r>
              <a:rPr lang="en-US" sz="1200" kern="1200" dirty="0">
                <a:solidFill>
                  <a:schemeClr val="tx1"/>
                </a:solidFill>
                <a:effectLst/>
                <a:latin typeface="+mn-lt"/>
                <a:ea typeface="+mn-ea"/>
                <a:cs typeface="+mn-cs"/>
              </a:rPr>
              <a:t>the Storybook they have read in class to </a:t>
            </a:r>
            <a:r>
              <a:rPr lang="en-US" sz="1200" kern="1200" dirty="0" err="1">
                <a:solidFill>
                  <a:schemeClr val="tx1"/>
                </a:solidFill>
                <a:effectLst/>
                <a:latin typeface="+mn-lt"/>
                <a:ea typeface="+mn-ea"/>
                <a:cs typeface="+mn-cs"/>
              </a:rPr>
              <a:t>practise</a:t>
            </a:r>
            <a:r>
              <a:rPr lang="en-US" sz="1200" kern="1200" dirty="0">
                <a:solidFill>
                  <a:schemeClr val="tx1"/>
                </a:solidFill>
                <a:effectLst/>
                <a:latin typeface="+mn-lt"/>
                <a:ea typeface="+mn-ea"/>
                <a:cs typeface="+mn-cs"/>
              </a:rPr>
              <a:t> reading what they can already read. </a:t>
            </a:r>
          </a:p>
          <a:p>
            <a:pPr marL="171450" indent="-171450">
              <a:buFontTx/>
              <a:buChar char="-"/>
            </a:pPr>
            <a:r>
              <a:rPr lang="en-GB" sz="1200" i="1" kern="1200" dirty="0">
                <a:solidFill>
                  <a:schemeClr val="tx1"/>
                </a:solidFill>
                <a:effectLst/>
                <a:latin typeface="+mn-lt"/>
                <a:ea typeface="+mn-ea"/>
                <a:cs typeface="+mn-cs"/>
              </a:rPr>
              <a:t>if applicable a ‘</a:t>
            </a:r>
            <a:r>
              <a:rPr lang="en-GB" sz="1200" kern="1200" dirty="0">
                <a:solidFill>
                  <a:schemeClr val="tx1"/>
                </a:solidFill>
                <a:effectLst/>
                <a:latin typeface="+mn-lt"/>
                <a:ea typeface="+mn-ea"/>
                <a:cs typeface="+mn-cs"/>
              </a:rPr>
              <a:t>Last and past’ Storybook – a previously read RWI Storybooks for extra practice. </a:t>
            </a:r>
            <a:r>
              <a:rPr lang="en-US" sz="1200" kern="1200" dirty="0">
                <a:solidFill>
                  <a:schemeClr val="tx1"/>
                </a:solidFill>
                <a:effectLst/>
                <a:latin typeface="+mn-lt"/>
                <a:ea typeface="+mn-ea"/>
                <a:cs typeface="+mn-cs"/>
              </a:rPr>
              <a:t>The children enjoy re-reading stories they know well. Their fluency improves on every reading.</a:t>
            </a:r>
            <a:endParaRPr lang="en-GB" sz="1200" i="1" kern="1200" dirty="0">
              <a:solidFill>
                <a:schemeClr val="tx1"/>
              </a:solidFill>
              <a:effectLst/>
              <a:latin typeface="+mn-lt"/>
              <a:ea typeface="+mn-ea"/>
              <a:cs typeface="+mn-cs"/>
            </a:endParaRPr>
          </a:p>
          <a:p>
            <a:r>
              <a:rPr lang="en-GB" sz="1200" i="1" kern="1200" dirty="0">
                <a:solidFill>
                  <a:schemeClr val="tx1"/>
                </a:solidFill>
                <a:effectLst/>
                <a:latin typeface="+mn-lt"/>
                <a:ea typeface="+mn-ea"/>
                <a:cs typeface="+mn-cs"/>
              </a:rPr>
              <a:t>- if applicable </a:t>
            </a:r>
            <a:r>
              <a:rPr lang="en-GB" sz="1200" i="0" kern="1200" dirty="0">
                <a:solidFill>
                  <a:schemeClr val="tx1"/>
                </a:solidFill>
                <a:effectLst/>
                <a:latin typeface="+mn-lt"/>
                <a:ea typeface="+mn-ea"/>
                <a:cs typeface="+mn-cs"/>
              </a:rPr>
              <a:t>a Book Bag </a:t>
            </a:r>
            <a:r>
              <a:rPr lang="en-GB" sz="1200" i="0" kern="1200" dirty="0" err="1">
                <a:solidFill>
                  <a:schemeClr val="tx1"/>
                </a:solidFill>
                <a:effectLst/>
                <a:latin typeface="+mn-lt"/>
                <a:ea typeface="+mn-ea"/>
                <a:cs typeface="+mn-cs"/>
              </a:rPr>
              <a:t>Book.</a:t>
            </a:r>
            <a:r>
              <a:rPr lang="en-GB" sz="1200" kern="1200" dirty="0" err="1">
                <a:solidFill>
                  <a:schemeClr val="tx1"/>
                </a:solidFill>
                <a:effectLst/>
                <a:latin typeface="+mn-lt"/>
                <a:ea typeface="+mn-ea"/>
                <a:cs typeface="+mn-cs"/>
              </a:rPr>
              <a:t>They</a:t>
            </a:r>
            <a:r>
              <a:rPr lang="en-GB" sz="1200" kern="1200" dirty="0">
                <a:solidFill>
                  <a:schemeClr val="tx1"/>
                </a:solidFill>
                <a:effectLst/>
                <a:latin typeface="+mn-lt"/>
                <a:ea typeface="+mn-ea"/>
                <a:cs typeface="+mn-cs"/>
              </a:rPr>
              <a:t> have guidance inside just for you as parents., They are matched to the books children read in school so provide practice of the same sounds – extra practice at the right level for your child. They include many of the same reading activities that we use in class.</a:t>
            </a:r>
            <a:endParaRPr lang="en-GB" sz="1200" i="0" kern="1200" dirty="0">
              <a:solidFill>
                <a:schemeClr val="tx1"/>
              </a:solidFill>
              <a:effectLst/>
              <a:latin typeface="+mn-lt"/>
              <a:ea typeface="+mn-ea"/>
              <a:cs typeface="+mn-cs"/>
            </a:endParaRPr>
          </a:p>
          <a:p>
            <a:pPr marL="171450" indent="-171450">
              <a:buFontTx/>
              <a:buChar char="-"/>
            </a:pPr>
            <a:r>
              <a:rPr lang="en-GB" sz="1200" kern="1200" dirty="0">
                <a:solidFill>
                  <a:schemeClr val="tx1"/>
                </a:solidFill>
                <a:effectLst/>
                <a:latin typeface="+mn-lt"/>
                <a:ea typeface="+mn-ea"/>
                <a:cs typeface="+mn-cs"/>
              </a:rPr>
              <a:t>A picture book to share with you which has already been read to them so they care about it.  You can read the story to them or they can retell the story by looking at the pictures. They are not expected to read the story themselves.</a:t>
            </a:r>
          </a:p>
          <a:p>
            <a:r>
              <a:rPr lang="en-US"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We make </a:t>
            </a:r>
            <a:r>
              <a:rPr lang="en-US" sz="1200" kern="1200" dirty="0">
                <a:solidFill>
                  <a:schemeClr val="tx1"/>
                </a:solidFill>
                <a:effectLst/>
                <a:latin typeface="+mn-lt"/>
                <a:ea typeface="+mn-ea"/>
                <a:cs typeface="+mn-cs"/>
              </a:rPr>
              <a:t>sure that every book that goes into your child’s book bag is a well-loved book – one they know already and want to read again and again.</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US" baseline="0" dirty="0"/>
          </a:p>
        </p:txBody>
      </p:sp>
      <p:sp>
        <p:nvSpPr>
          <p:cNvPr id="4" name="Slide Number Placeholder 3"/>
          <p:cNvSpPr>
            <a:spLocks noGrp="1"/>
          </p:cNvSpPr>
          <p:nvPr>
            <p:ph type="sldNum" sz="quarter" idx="10"/>
          </p:nvPr>
        </p:nvSpPr>
        <p:spPr/>
        <p:txBody>
          <a:bodyPr/>
          <a:lstStyle/>
          <a:p>
            <a:fld id="{CFC51D32-3C34-4CC0-B1C8-B7CDA258413E}" type="slidenum">
              <a:rPr lang="en-GB" smtClean="0"/>
              <a:t>14</a:t>
            </a:fld>
            <a:endParaRPr lang="en-GB"/>
          </a:p>
        </p:txBody>
      </p:sp>
    </p:spTree>
    <p:extLst>
      <p:ext uri="{BB962C8B-B14F-4D97-AF65-F5344CB8AC3E}">
        <p14:creationId xmlns:p14="http://schemas.microsoft.com/office/powerpoint/2010/main" val="40297256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Watch video tutorials on the Ruth </a:t>
            </a:r>
            <a:r>
              <a:rPr lang="en-US" dirty="0" err="1"/>
              <a:t>Miskin</a:t>
            </a:r>
            <a:r>
              <a:rPr lang="en-US" dirty="0"/>
              <a:t> website to help you to understand more about Phonics, Read Write Inc. and how to </a:t>
            </a:r>
            <a:r>
              <a:rPr lang="en-US" dirty="0" err="1"/>
              <a:t>practise</a:t>
            </a:r>
            <a:r>
              <a:rPr lang="en-US" dirty="0"/>
              <a:t> reading and writing with your child at home.</a:t>
            </a:r>
          </a:p>
          <a:p>
            <a:endParaRPr lang="en-US" dirty="0"/>
          </a:p>
        </p:txBody>
      </p:sp>
      <p:sp>
        <p:nvSpPr>
          <p:cNvPr id="4" name="Slide Number Placeholder 3"/>
          <p:cNvSpPr>
            <a:spLocks noGrp="1"/>
          </p:cNvSpPr>
          <p:nvPr>
            <p:ph type="sldNum" sz="quarter" idx="5"/>
          </p:nvPr>
        </p:nvSpPr>
        <p:spPr/>
        <p:txBody>
          <a:bodyPr/>
          <a:lstStyle/>
          <a:p>
            <a:fld id="{AC167F53-BA33-7E40-958D-01A6607E9B7A}" type="slidenum">
              <a:rPr lang="en-US" smtClean="0"/>
              <a:t>15</a:t>
            </a:fld>
            <a:endParaRPr lang="en-US"/>
          </a:p>
        </p:txBody>
      </p:sp>
    </p:spTree>
    <p:extLst>
      <p:ext uri="{BB962C8B-B14F-4D97-AF65-F5344CB8AC3E}">
        <p14:creationId xmlns:p14="http://schemas.microsoft.com/office/powerpoint/2010/main" val="25258013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will run regular bitesize meetings to look at each of these in more detail.</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i="1" baseline="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i="1" baseline="0" dirty="0"/>
              <a:t>Provide copies of ‘Reading at Home Booklet 1 or 2’ from Oxford Owl.</a:t>
            </a:r>
          </a:p>
          <a:p>
            <a:pPr marL="0" marR="0" lvl="0" indent="0" algn="l" defTabSz="457200" rtl="0" eaLnBrk="1" fontAlgn="auto" latinLnBrk="0" hangingPunct="1">
              <a:lnSpc>
                <a:spcPct val="100000"/>
              </a:lnSpc>
              <a:spcBef>
                <a:spcPts val="0"/>
              </a:spcBef>
              <a:spcAft>
                <a:spcPts val="0"/>
              </a:spcAft>
              <a:buClrTx/>
              <a:buSzTx/>
              <a:buFontTx/>
              <a:buNone/>
              <a:tabLst/>
              <a:defRPr/>
            </a:pPr>
            <a:r>
              <a:rPr lang="en-US" i="1" baseline="0" dirty="0"/>
              <a:t>Booklet 1 is sound groups and Ditty/ Red Groups and Booklet 2 for Green – Grey Storybooks.</a:t>
            </a: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endParaRPr lang="en-GB" i="1" baseline="0" dirty="0">
              <a:latin typeface="Times New Roman" charset="0"/>
            </a:endParaRPr>
          </a:p>
        </p:txBody>
      </p:sp>
      <p:sp>
        <p:nvSpPr>
          <p:cNvPr id="4" name="Slide Number Placeholder 3"/>
          <p:cNvSpPr>
            <a:spLocks noGrp="1"/>
          </p:cNvSpPr>
          <p:nvPr>
            <p:ph type="sldNum" sz="quarter" idx="10"/>
          </p:nvPr>
        </p:nvSpPr>
        <p:spPr/>
        <p:txBody>
          <a:bodyPr/>
          <a:lstStyle/>
          <a:p>
            <a:fld id="{492E07CC-6AAD-1047-BB31-41E7C9B8EA12}" type="slidenum">
              <a:rPr lang="en-US" smtClean="0"/>
              <a:t>16</a:t>
            </a:fld>
            <a:endParaRPr lang="en-US"/>
          </a:p>
        </p:txBody>
      </p:sp>
    </p:spTree>
    <p:extLst>
      <p:ext uri="{BB962C8B-B14F-4D97-AF65-F5344CB8AC3E}">
        <p14:creationId xmlns:p14="http://schemas.microsoft.com/office/powerpoint/2010/main" val="25177439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2E07CC-6AAD-1047-BB31-41E7C9B8EA12}" type="slidenum">
              <a:rPr lang="en-US" smtClean="0"/>
              <a:t>17</a:t>
            </a:fld>
            <a:endParaRPr lang="en-US"/>
          </a:p>
        </p:txBody>
      </p:sp>
    </p:spTree>
    <p:extLst>
      <p:ext uri="{BB962C8B-B14F-4D97-AF65-F5344CB8AC3E}">
        <p14:creationId xmlns:p14="http://schemas.microsoft.com/office/powerpoint/2010/main" val="9792199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fld id="{E2308E4E-93BE-E844-9AB6-A25FD0B956F7}" type="slidenum">
              <a:rPr lang="en-US">
                <a:latin typeface="Calibri" charset="0"/>
              </a:rPr>
              <a:pPr/>
              <a:t>2</a:t>
            </a:fld>
            <a:endParaRPr lang="en-US">
              <a:latin typeface="Calibri" charset="0"/>
            </a:endParaRPr>
          </a:p>
        </p:txBody>
      </p:sp>
      <p:sp>
        <p:nvSpPr>
          <p:cNvPr id="60419" name="Rectangle 2"/>
          <p:cNvSpPr>
            <a:spLocks noGrp="1" noRot="1" noChangeAspect="1" noChangeArrowheads="1" noTextEdi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60420"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lvl="0"/>
            <a:r>
              <a:rPr lang="en-US" sz="1200" kern="1200" dirty="0">
                <a:solidFill>
                  <a:schemeClr val="tx1"/>
                </a:solidFill>
                <a:effectLst/>
                <a:latin typeface="+mn-lt"/>
                <a:ea typeface="+mn-ea"/>
                <a:cs typeface="+mn-cs"/>
              </a:rPr>
              <a:t>Who Is Read Write Inc Phonics for?</a:t>
            </a:r>
          </a:p>
          <a:p>
            <a:pPr lvl="0"/>
            <a:endParaRPr lang="en-US" sz="1200" kern="1200" dirty="0">
              <a:solidFill>
                <a:schemeClr val="tx1"/>
              </a:solidFill>
              <a:effectLst/>
              <a:latin typeface="+mn-lt"/>
              <a:ea typeface="+mn-ea"/>
              <a:cs typeface="+mn-cs"/>
            </a:endParaRPr>
          </a:p>
          <a:p>
            <a:pPr lvl="0"/>
            <a:r>
              <a:rPr lang="en-US" sz="1200" i="1" kern="1200" dirty="0">
                <a:solidFill>
                  <a:schemeClr val="tx1"/>
                </a:solidFill>
                <a:effectLst/>
                <a:latin typeface="+mn-lt"/>
                <a:ea typeface="+mn-ea"/>
                <a:cs typeface="+mn-cs"/>
              </a:rPr>
              <a:t>(Click)</a:t>
            </a:r>
            <a:r>
              <a:rPr lang="en-US" sz="1200" kern="1200" dirty="0">
                <a:solidFill>
                  <a:schemeClr val="tx1"/>
                </a:solidFill>
                <a:effectLst/>
                <a:latin typeface="+mn-lt"/>
                <a:ea typeface="+mn-ea"/>
                <a:cs typeface="+mn-cs"/>
              </a:rPr>
              <a:t> Phonics is for children in Reception, Y1 and Y2 who are learning to read.</a:t>
            </a:r>
            <a:endParaRPr lang="en-GB"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Phonics is also for children in Y3 and Y4 who haven’t met the KS1 reading expectations</a:t>
            </a:r>
            <a:r>
              <a:rPr lang="en-US" sz="1200" i="1" kern="1200" dirty="0">
                <a:solidFill>
                  <a:schemeClr val="tx1"/>
                </a:solidFill>
                <a:effectLst/>
                <a:latin typeface="+mn-lt"/>
                <a:ea typeface="+mn-ea"/>
                <a:cs typeface="+mn-cs"/>
              </a:rPr>
              <a:t>. </a:t>
            </a:r>
            <a:r>
              <a:rPr lang="en-US" sz="1200" i="0" kern="1200" dirty="0">
                <a:solidFill>
                  <a:schemeClr val="tx1"/>
                </a:solidFill>
                <a:effectLst/>
                <a:latin typeface="+mn-lt"/>
                <a:ea typeface="+mn-ea"/>
                <a:cs typeface="+mn-cs"/>
              </a:rPr>
              <a:t>They need to catch up.</a:t>
            </a:r>
            <a:endParaRPr lang="en-GB" sz="1200" i="0" kern="1200" dirty="0">
              <a:solidFill>
                <a:schemeClr val="tx1"/>
              </a:solidFill>
              <a:effectLst/>
              <a:latin typeface="+mn-lt"/>
              <a:ea typeface="+mn-ea"/>
              <a:cs typeface="+mn-cs"/>
            </a:endParaRPr>
          </a:p>
          <a:p>
            <a:pPr lvl="0"/>
            <a:r>
              <a:rPr lang="en-US" sz="1200" i="1" kern="1200" dirty="0">
                <a:solidFill>
                  <a:schemeClr val="tx1"/>
                </a:solidFill>
                <a:effectLst/>
                <a:latin typeface="+mn-lt"/>
                <a:ea typeface="+mn-ea"/>
                <a:cs typeface="+mn-cs"/>
              </a:rPr>
              <a:t>(Click)</a:t>
            </a:r>
            <a:r>
              <a:rPr lang="en-US" sz="1200" kern="1200" dirty="0">
                <a:solidFill>
                  <a:schemeClr val="tx1"/>
                </a:solidFill>
                <a:effectLst/>
                <a:latin typeface="+mn-lt"/>
                <a:ea typeface="+mn-ea"/>
                <a:cs typeface="+mn-cs"/>
              </a:rPr>
              <a:t> Fresh Start is for children in Y5 and Y6 who are still learning to read.</a:t>
            </a:r>
          </a:p>
          <a:p>
            <a:pPr lvl="0"/>
            <a:r>
              <a:rPr lang="en-US" sz="1200" kern="1200" dirty="0">
                <a:solidFill>
                  <a:schemeClr val="tx1"/>
                </a:solidFill>
                <a:effectLst/>
                <a:latin typeface="+mn-lt"/>
                <a:ea typeface="+mn-ea"/>
                <a:cs typeface="+mn-cs"/>
              </a:rPr>
              <a:t>Fresh Start is structured in the same way as the Phonics </a:t>
            </a:r>
            <a:r>
              <a:rPr lang="en-US" sz="1200" kern="1200" dirty="0" err="1">
                <a:solidFill>
                  <a:schemeClr val="tx1"/>
                </a:solidFill>
                <a:effectLst/>
                <a:latin typeface="+mn-lt"/>
                <a:ea typeface="+mn-ea"/>
                <a:cs typeface="+mn-cs"/>
              </a:rPr>
              <a:t>programme</a:t>
            </a:r>
            <a:r>
              <a:rPr lang="en-US" sz="1200" kern="1200" dirty="0">
                <a:solidFill>
                  <a:schemeClr val="tx1"/>
                </a:solidFill>
                <a:effectLst/>
                <a:latin typeface="+mn-lt"/>
                <a:ea typeface="+mn-ea"/>
                <a:cs typeface="+mn-cs"/>
              </a:rPr>
              <a:t>, but uses age-appropriate texts. </a:t>
            </a:r>
          </a:p>
          <a:p>
            <a:pPr lvl="0"/>
            <a:endParaRPr lang="en-US"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Each half-term, we assess and group our children based on their </a:t>
            </a:r>
            <a:r>
              <a:rPr lang="en-GB" sz="1200" i="1" kern="1200" dirty="0">
                <a:solidFill>
                  <a:schemeClr val="tx1"/>
                </a:solidFill>
                <a:effectLst/>
                <a:latin typeface="+mn-lt"/>
                <a:ea typeface="+mn-ea"/>
                <a:cs typeface="+mn-cs"/>
              </a:rPr>
              <a:t>stage</a:t>
            </a:r>
            <a:r>
              <a:rPr lang="en-GB" sz="1200" kern="1200" dirty="0">
                <a:solidFill>
                  <a:schemeClr val="tx1"/>
                </a:solidFill>
                <a:effectLst/>
                <a:latin typeface="+mn-lt"/>
                <a:ea typeface="+mn-ea"/>
                <a:cs typeface="+mn-cs"/>
              </a:rPr>
              <a:t> of reading not age of reading. This means all children practise reading at the right level.</a:t>
            </a:r>
          </a:p>
          <a:p>
            <a:pPr lvl="0"/>
            <a:r>
              <a:rPr lang="en-GB" sz="1200" i="1" kern="1200" dirty="0">
                <a:solidFill>
                  <a:schemeClr val="tx1"/>
                </a:solidFill>
                <a:effectLst/>
                <a:latin typeface="+mn-lt"/>
                <a:ea typeface="+mn-ea"/>
                <a:cs typeface="+mn-cs"/>
              </a:rPr>
              <a:t>Explain how you group across YR/ across KS1, across Y3/4 as applicable to your school.</a:t>
            </a:r>
          </a:p>
        </p:txBody>
      </p:sp>
    </p:spTree>
    <p:extLst>
      <p:ext uri="{BB962C8B-B14F-4D97-AF65-F5344CB8AC3E}">
        <p14:creationId xmlns:p14="http://schemas.microsoft.com/office/powerpoint/2010/main" val="6215645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What </a:t>
            </a:r>
            <a:r>
              <a:rPr lang="en-US" sz="1200" b="1" i="1" kern="1200" dirty="0">
                <a:solidFill>
                  <a:schemeClr val="tx1"/>
                </a:solidFill>
                <a:effectLst/>
                <a:latin typeface="+mn-lt"/>
                <a:ea typeface="+mn-ea"/>
                <a:cs typeface="+mn-cs"/>
              </a:rPr>
              <a:t>Read Write Inc.</a:t>
            </a:r>
            <a:r>
              <a:rPr lang="en-US" sz="1200" b="1" kern="1200" dirty="0">
                <a:solidFill>
                  <a:schemeClr val="tx1"/>
                </a:solidFill>
                <a:effectLst/>
                <a:latin typeface="+mn-lt"/>
                <a:ea typeface="+mn-ea"/>
                <a:cs typeface="+mn-cs"/>
              </a:rPr>
              <a:t> does is simple </a:t>
            </a:r>
            <a:r>
              <a:rPr lang="en-US" sz="1200" kern="1200" dirty="0">
                <a:solidFill>
                  <a:schemeClr val="tx1"/>
                </a:solidFill>
                <a:effectLst/>
                <a:latin typeface="+mn-lt"/>
                <a:ea typeface="+mn-ea"/>
                <a:cs typeface="+mn-cs"/>
              </a:rPr>
              <a:t>- we teach sounds </a:t>
            </a:r>
            <a:r>
              <a:rPr lang="en-US" sz="1200" i="1" kern="1200" dirty="0">
                <a:solidFill>
                  <a:schemeClr val="tx1"/>
                </a:solidFill>
                <a:effectLst/>
                <a:latin typeface="+mn-lt"/>
                <a:ea typeface="+mn-ea"/>
                <a:cs typeface="+mn-cs"/>
              </a:rPr>
              <a:t>(click),</a:t>
            </a:r>
            <a:r>
              <a:rPr lang="en-US" sz="1200" kern="1200" dirty="0">
                <a:solidFill>
                  <a:schemeClr val="tx1"/>
                </a:solidFill>
                <a:effectLst/>
                <a:latin typeface="+mn-lt"/>
                <a:ea typeface="+mn-ea"/>
                <a:cs typeface="+mn-cs"/>
              </a:rPr>
              <a:t> children </a:t>
            </a:r>
            <a:r>
              <a:rPr lang="en-US" sz="1200" kern="1200" dirty="0" err="1">
                <a:solidFill>
                  <a:schemeClr val="tx1"/>
                </a:solidFill>
                <a:effectLst/>
                <a:latin typeface="+mn-lt"/>
                <a:ea typeface="+mn-ea"/>
                <a:cs typeface="+mn-cs"/>
              </a:rPr>
              <a:t>practise</a:t>
            </a:r>
            <a:r>
              <a:rPr lang="en-US" sz="1200" kern="1200" dirty="0">
                <a:solidFill>
                  <a:schemeClr val="tx1"/>
                </a:solidFill>
                <a:effectLst/>
                <a:latin typeface="+mn-lt"/>
                <a:ea typeface="+mn-ea"/>
                <a:cs typeface="+mn-cs"/>
              </a:rPr>
              <a:t> reading and spelling words containing these sounds (</a:t>
            </a:r>
            <a:r>
              <a:rPr lang="en-US" sz="1200" i="1" kern="1200" dirty="0">
                <a:solidFill>
                  <a:schemeClr val="tx1"/>
                </a:solidFill>
                <a:effectLst/>
                <a:latin typeface="+mn-lt"/>
                <a:ea typeface="+mn-ea"/>
                <a:cs typeface="+mn-cs"/>
              </a:rPr>
              <a:t>click), </a:t>
            </a:r>
            <a:r>
              <a:rPr lang="en-US" sz="1200" kern="1200" dirty="0">
                <a:solidFill>
                  <a:schemeClr val="tx1"/>
                </a:solidFill>
                <a:effectLst/>
                <a:latin typeface="+mn-lt"/>
                <a:ea typeface="+mn-ea"/>
                <a:cs typeface="+mn-cs"/>
              </a:rPr>
              <a:t>then we give children decodable books </a:t>
            </a:r>
            <a:r>
              <a:rPr lang="en-US" sz="1200" i="1" kern="1200" dirty="0">
                <a:solidFill>
                  <a:schemeClr val="tx1"/>
                </a:solidFill>
                <a:effectLst/>
                <a:latin typeface="+mn-lt"/>
                <a:ea typeface="+mn-ea"/>
                <a:cs typeface="+mn-cs"/>
              </a:rPr>
              <a:t>(click) </a:t>
            </a:r>
            <a:r>
              <a:rPr lang="en-US" sz="1200" kern="1200" dirty="0">
                <a:solidFill>
                  <a:schemeClr val="tx1"/>
                </a:solidFill>
                <a:effectLst/>
                <a:latin typeface="+mn-lt"/>
                <a:ea typeface="+mn-ea"/>
                <a:cs typeface="+mn-cs"/>
              </a:rPr>
              <a:t>containing sounds and words they can read. </a:t>
            </a:r>
            <a:endParaRPr lang="en-GB"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They read each Storybook three times at school and again with you at home. </a:t>
            </a:r>
            <a:endParaRPr lang="en-GB" dirty="0">
              <a:effectLst/>
            </a:endParaRPr>
          </a:p>
          <a:p>
            <a:pPr lvl="0"/>
            <a:r>
              <a:rPr lang="en-US" sz="1200" kern="1200" dirty="0">
                <a:solidFill>
                  <a:schemeClr val="tx1"/>
                </a:solidFill>
                <a:effectLst/>
                <a:latin typeface="+mn-lt"/>
                <a:ea typeface="+mn-ea"/>
                <a:cs typeface="+mn-cs"/>
              </a:rPr>
              <a:t>On each reading, children’s fluency increases and the more they can focus on what the story is about.</a:t>
            </a:r>
            <a:endParaRPr lang="en-GB" dirty="0">
              <a:effectLst/>
            </a:endParaRPr>
          </a:p>
          <a:p>
            <a:pPr lvl="0"/>
            <a:r>
              <a:rPr lang="en-US" sz="1200" kern="1200" dirty="0">
                <a:solidFill>
                  <a:schemeClr val="tx1"/>
                </a:solidFill>
                <a:effectLst/>
                <a:latin typeface="+mn-lt"/>
                <a:ea typeface="+mn-ea"/>
                <a:cs typeface="+mn-cs"/>
              </a:rPr>
              <a:t>Children also learn to spell the words they have been reading and develop their ideas into sentences so that they can write about the Storybooks they read.</a:t>
            </a:r>
            <a:endParaRPr lang="en-GB" dirty="0">
              <a:effectLst/>
            </a:endParaRPr>
          </a:p>
          <a:p>
            <a:r>
              <a:rPr lang="en-US" sz="1200" kern="1200" dirty="0">
                <a:solidFill>
                  <a:schemeClr val="tx1"/>
                </a:solidFill>
                <a:effectLst/>
                <a:latin typeface="+mn-lt"/>
                <a:ea typeface="+mn-ea"/>
                <a:cs typeface="+mn-cs"/>
              </a:rPr>
              <a:t> </a:t>
            </a:r>
            <a:endParaRPr lang="en-GB" dirty="0">
              <a:effectLst/>
            </a:endParaRPr>
          </a:p>
          <a:p>
            <a:pPr lvl="0"/>
            <a:r>
              <a:rPr lang="en-US" sz="1200" kern="1200" dirty="0">
                <a:solidFill>
                  <a:schemeClr val="tx1"/>
                </a:solidFill>
                <a:effectLst/>
                <a:latin typeface="+mn-lt"/>
                <a:ea typeface="+mn-ea"/>
                <a:cs typeface="+mn-cs"/>
              </a:rPr>
              <a:t>Alongside this we read stories </a:t>
            </a:r>
            <a:r>
              <a:rPr lang="en-US" sz="1200" b="1" kern="1200" dirty="0">
                <a:solidFill>
                  <a:schemeClr val="tx1"/>
                </a:solidFill>
                <a:effectLst/>
                <a:latin typeface="+mn-lt"/>
                <a:ea typeface="+mn-ea"/>
                <a:cs typeface="+mn-cs"/>
              </a:rPr>
              <a:t>to</a:t>
            </a:r>
            <a:r>
              <a:rPr lang="en-US" sz="1200" kern="1200" dirty="0">
                <a:solidFill>
                  <a:schemeClr val="tx1"/>
                </a:solidFill>
                <a:effectLst/>
                <a:latin typeface="+mn-lt"/>
                <a:ea typeface="+mn-ea"/>
                <a:cs typeface="+mn-cs"/>
              </a:rPr>
              <a:t> children: </a:t>
            </a:r>
            <a:r>
              <a:rPr lang="en-US" sz="1200" i="1" kern="1200" dirty="0">
                <a:solidFill>
                  <a:schemeClr val="tx1"/>
                </a:solidFill>
                <a:effectLst/>
                <a:latin typeface="+mn-lt"/>
                <a:ea typeface="+mn-ea"/>
                <a:cs typeface="+mn-cs"/>
              </a:rPr>
              <a:t>(click)</a:t>
            </a:r>
            <a:r>
              <a:rPr lang="en-US" sz="1200" kern="1200" dirty="0">
                <a:solidFill>
                  <a:schemeClr val="tx1"/>
                </a:solidFill>
                <a:effectLst/>
                <a:latin typeface="+mn-lt"/>
                <a:ea typeface="+mn-ea"/>
                <a:cs typeface="+mn-cs"/>
              </a:rPr>
              <a:t> stories they cannot yet read for themselves</a:t>
            </a:r>
            <a:endParaRPr lang="en-GB" sz="1200" kern="120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Our aim is for children to finish the RWI Phonics </a:t>
            </a:r>
            <a:r>
              <a:rPr lang="en-US" sz="1200" kern="1200" dirty="0" err="1">
                <a:solidFill>
                  <a:schemeClr val="tx1"/>
                </a:solidFill>
                <a:effectLst/>
                <a:latin typeface="+mn-lt"/>
                <a:ea typeface="+mn-ea"/>
                <a:cs typeface="+mn-cs"/>
              </a:rPr>
              <a:t>programme</a:t>
            </a:r>
            <a:r>
              <a:rPr lang="en-US" sz="1200" kern="1200" dirty="0">
                <a:solidFill>
                  <a:schemeClr val="tx1"/>
                </a:solidFill>
                <a:effectLst/>
                <a:latin typeface="+mn-lt"/>
                <a:ea typeface="+mn-ea"/>
                <a:cs typeface="+mn-cs"/>
              </a:rPr>
              <a:t> quickly so they can start reading these books for themselves.</a:t>
            </a:r>
            <a:endParaRPr lang="en-GB"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CFC51D32-3C34-4CC0-B1C8-B7CDA258413E}" type="slidenum">
              <a:rPr lang="en-GB" smtClean="0"/>
              <a:t>3</a:t>
            </a:fld>
            <a:endParaRPr lang="en-GB"/>
          </a:p>
        </p:txBody>
      </p:sp>
    </p:spTree>
    <p:extLst>
      <p:ext uri="{BB962C8B-B14F-4D97-AF65-F5344CB8AC3E}">
        <p14:creationId xmlns:p14="http://schemas.microsoft.com/office/powerpoint/2010/main" val="36226995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want to make sure every child learns to read in our school.</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Some children need extra practice when learning to read so we teach these children one-to-one for ten minutes every day – on top of their group lesson.</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We make sure they ‘keep up’ from the beginning and don’t need ‘catch up’ later on.</a:t>
            </a:r>
          </a:p>
          <a:p>
            <a:endParaRPr lang="en-US" dirty="0"/>
          </a:p>
        </p:txBody>
      </p:sp>
      <p:sp>
        <p:nvSpPr>
          <p:cNvPr id="4" name="Slide Number Placeholder 3"/>
          <p:cNvSpPr>
            <a:spLocks noGrp="1"/>
          </p:cNvSpPr>
          <p:nvPr>
            <p:ph type="sldNum" sz="quarter" idx="10"/>
          </p:nvPr>
        </p:nvSpPr>
        <p:spPr/>
        <p:txBody>
          <a:bodyPr/>
          <a:lstStyle/>
          <a:p>
            <a:pPr>
              <a:defRPr/>
            </a:pPr>
            <a:fld id="{81A61AF0-59CC-4D82-B182-5DFC7F9ACF1F}" type="slidenum">
              <a:rPr lang="en-GB" smtClean="0"/>
              <a:pPr>
                <a:defRPr/>
              </a:pPr>
              <a:t>4</a:t>
            </a:fld>
            <a:endParaRPr lang="en-GB"/>
          </a:p>
        </p:txBody>
      </p:sp>
    </p:spTree>
    <p:extLst>
      <p:ext uri="{BB962C8B-B14F-4D97-AF65-F5344CB8AC3E}">
        <p14:creationId xmlns:p14="http://schemas.microsoft.com/office/powerpoint/2010/main" val="23693060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Shape 22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30" name="Shape 23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kern="1200" dirty="0">
                <a:solidFill>
                  <a:schemeClr val="tx1"/>
                </a:solidFill>
                <a:effectLst/>
                <a:latin typeface="+mn-lt"/>
                <a:ea typeface="+mn-ea"/>
                <a:cs typeface="+mn-cs"/>
              </a:rPr>
              <a:t>All words are made up of individual </a:t>
            </a:r>
            <a:r>
              <a:rPr lang="en-US" sz="1200" b="1" kern="1200" dirty="0">
                <a:solidFill>
                  <a:schemeClr val="tx1"/>
                </a:solidFill>
                <a:effectLst/>
                <a:latin typeface="+mn-lt"/>
                <a:ea typeface="+mn-ea"/>
                <a:cs typeface="+mn-cs"/>
              </a:rPr>
              <a:t>sounds. </a:t>
            </a:r>
            <a:r>
              <a:rPr lang="en-US" sz="1200" kern="1200" dirty="0">
                <a:solidFill>
                  <a:schemeClr val="tx1"/>
                </a:solidFill>
                <a:effectLst/>
                <a:latin typeface="+mn-lt"/>
                <a:ea typeface="+mn-ea"/>
                <a:cs typeface="+mn-cs"/>
              </a:rPr>
              <a:t>These sounds are merged together to form words.</a:t>
            </a:r>
          </a:p>
          <a:p>
            <a:pPr marL="0" marR="0" lvl="0" indent="0" algn="l" rtl="0">
              <a:spcBef>
                <a:spcPts val="0"/>
              </a:spcBef>
              <a:buSzPct val="25000"/>
              <a:buNone/>
            </a:pPr>
            <a:r>
              <a:rPr lang="en-US" sz="1200" b="0" i="0" u="none" strike="noStrike" cap="none" dirty="0">
                <a:solidFill>
                  <a:schemeClr val="dk1"/>
                </a:solidFill>
                <a:latin typeface="+mn-lt"/>
                <a:ea typeface="Calibri"/>
                <a:cs typeface="Calibri"/>
                <a:sym typeface="Calibri"/>
              </a:rPr>
              <a:t>e.g.</a:t>
            </a:r>
            <a:r>
              <a:rPr lang="en-US" sz="1200" b="0" i="0" u="none" strike="noStrike" cap="none" baseline="0" dirty="0">
                <a:solidFill>
                  <a:schemeClr val="dk1"/>
                </a:solidFill>
                <a:latin typeface="+mn-lt"/>
                <a:ea typeface="Calibri"/>
                <a:cs typeface="Calibri"/>
                <a:sym typeface="Calibri"/>
              </a:rPr>
              <a:t> i</a:t>
            </a:r>
            <a:r>
              <a:rPr lang="en-US" sz="1200" b="0" i="0" u="none" strike="noStrike" cap="none" dirty="0">
                <a:solidFill>
                  <a:schemeClr val="dk1"/>
                </a:solidFill>
                <a:latin typeface="+mn-lt"/>
                <a:ea typeface="Calibri"/>
                <a:cs typeface="Calibri"/>
                <a:sym typeface="Calibri"/>
              </a:rPr>
              <a:t>n </a:t>
            </a:r>
            <a:r>
              <a:rPr lang="en-US" dirty="0"/>
              <a:t>‘mat’ we have the sounds ‘m’, ‘a’, ‘t’, ship – ‘</a:t>
            </a:r>
            <a:r>
              <a:rPr lang="en-US" dirty="0" err="1"/>
              <a:t>sh</a:t>
            </a:r>
            <a:r>
              <a:rPr lang="en-US" dirty="0"/>
              <a:t>’, ‘</a:t>
            </a:r>
            <a:r>
              <a:rPr lang="en-US" dirty="0" err="1"/>
              <a:t>i</a:t>
            </a:r>
            <a:r>
              <a:rPr lang="en-US" dirty="0"/>
              <a:t>’, ‘p’.</a:t>
            </a:r>
          </a:p>
          <a:p>
            <a:pPr marL="0" marR="0" lvl="0" indent="0" algn="l" rtl="0">
              <a:spcBef>
                <a:spcPts val="0"/>
              </a:spcBef>
              <a:buSzPct val="25000"/>
              <a:buNone/>
            </a:pPr>
            <a:endParaRPr lang="en-US" sz="1200" b="0" i="1" u="none" strike="noStrike" cap="none" dirty="0">
              <a:solidFill>
                <a:schemeClr val="dk1"/>
              </a:solidFill>
              <a:latin typeface="+mn-lt"/>
              <a:ea typeface="Calibri"/>
              <a:cs typeface="Calibri"/>
              <a:sym typeface="Calibri"/>
            </a:endParaRPr>
          </a:p>
          <a:p>
            <a:pPr marL="0" marR="0" lvl="0" indent="0" algn="l" rtl="0">
              <a:spcBef>
                <a:spcPts val="0"/>
              </a:spcBef>
              <a:buSzPct val="25000"/>
              <a:buNone/>
            </a:pPr>
            <a:r>
              <a:rPr lang="en-US" sz="1200" b="0" i="1" u="none" strike="noStrike" cap="none" dirty="0">
                <a:solidFill>
                  <a:schemeClr val="dk1"/>
                </a:solidFill>
                <a:latin typeface="+mn-lt"/>
                <a:ea typeface="Calibri"/>
                <a:cs typeface="Calibri"/>
                <a:sym typeface="Calibri"/>
              </a:rPr>
              <a:t>Click </a:t>
            </a:r>
            <a:r>
              <a:rPr lang="en-US" sz="1200" b="0" i="0" u="none" strike="noStrike" cap="none" dirty="0">
                <a:solidFill>
                  <a:schemeClr val="dk1"/>
                </a:solidFill>
                <a:latin typeface="+mn-lt"/>
                <a:ea typeface="Calibri"/>
                <a:cs typeface="Calibri"/>
                <a:sym typeface="Calibri"/>
              </a:rPr>
              <a:t>A grapheme is another name for the letters we use to write the sound. The spelling of that sound on the page. </a:t>
            </a:r>
            <a:endParaRPr lang="en-US" i="1" dirty="0"/>
          </a:p>
          <a:p>
            <a:pPr marL="0" marR="0" lvl="0" indent="0" algn="l" rtl="0">
              <a:spcBef>
                <a:spcPts val="0"/>
              </a:spcBef>
              <a:buSzPct val="25000"/>
              <a:buNone/>
            </a:pPr>
            <a:endParaRPr lang="en-US" sz="12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Phonics is the method of teaching reading through the identification of sounds and graphemes. </a:t>
            </a:r>
          </a:p>
          <a:p>
            <a:r>
              <a:rPr lang="en-US" sz="1200" kern="1200" dirty="0">
                <a:solidFill>
                  <a:schemeClr val="tx1"/>
                </a:solidFill>
                <a:effectLst/>
                <a:latin typeface="+mn-lt"/>
                <a:ea typeface="+mn-ea"/>
                <a:cs typeface="+mn-cs"/>
              </a:rPr>
              <a:t>The new National Curriculum ensures that all children are taught Phonics systematically.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This gives your children the tools to read any word. </a:t>
            </a:r>
          </a:p>
        </p:txBody>
      </p:sp>
      <p:sp>
        <p:nvSpPr>
          <p:cNvPr id="231" name="Shape 231"/>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300936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
                <a:schemeClr val="dk1"/>
              </a:buClr>
              <a:buSzPct val="25000"/>
              <a:buFont typeface="Times New Roman"/>
              <a:buNone/>
              <a:tabLst/>
              <a:defRPr/>
            </a:pPr>
            <a:r>
              <a:rPr lang="en-US" sz="1200" kern="1200" dirty="0">
                <a:solidFill>
                  <a:schemeClr val="tx1"/>
                </a:solidFill>
                <a:effectLst/>
                <a:latin typeface="+mn-lt"/>
                <a:ea typeface="+mn-ea"/>
                <a:cs typeface="+mn-cs"/>
              </a:rPr>
              <a:t>We use 44 sounds to make all the words in the English language.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This means we’ve got a problem.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We’ve got 44 sounds and only 26 letters.</a:t>
            </a:r>
          </a:p>
          <a:p>
            <a:pPr marL="0" marR="0" lvl="0" indent="0" algn="l" defTabSz="457200" rtl="0" eaLnBrk="1" fontAlgn="auto" latinLnBrk="0" hangingPunct="1">
              <a:lnSpc>
                <a:spcPct val="100000"/>
              </a:lnSpc>
              <a:spcBef>
                <a:spcPts val="0"/>
              </a:spcBef>
              <a:spcAft>
                <a:spcPts val="0"/>
              </a:spcAft>
              <a:buClr>
                <a:schemeClr val="dk1"/>
              </a:buClr>
              <a:buSzPct val="25000"/>
              <a:buFont typeface="Times New Roman"/>
              <a:buNone/>
              <a:tabLst/>
              <a:defRPr/>
            </a:pPr>
            <a:endParaRPr lang="en-US"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
                <a:schemeClr val="dk1"/>
              </a:buClr>
              <a:buSzPct val="25000"/>
              <a:buFont typeface="Times New Roman"/>
              <a:buNone/>
              <a:tabLst/>
              <a:defRPr/>
            </a:pPr>
            <a:r>
              <a:rPr lang="en-US" sz="1200" kern="1200" dirty="0">
                <a:solidFill>
                  <a:schemeClr val="tx1"/>
                </a:solidFill>
                <a:effectLst/>
                <a:latin typeface="+mn-lt"/>
                <a:ea typeface="+mn-ea"/>
                <a:cs typeface="+mn-cs"/>
              </a:rPr>
              <a:t>The 26 letters work singly, in pairs and sometimes in threes to represent one sound.</a:t>
            </a:r>
          </a:p>
          <a:p>
            <a:pPr marL="0" marR="0" lvl="0" indent="0" algn="l" defTabSz="457200" rtl="0" eaLnBrk="1" fontAlgn="auto" latinLnBrk="0" hangingPunct="1">
              <a:lnSpc>
                <a:spcPct val="100000"/>
              </a:lnSpc>
              <a:spcBef>
                <a:spcPts val="0"/>
              </a:spcBef>
              <a:spcAft>
                <a:spcPts val="0"/>
              </a:spcAft>
              <a:buClr>
                <a:schemeClr val="dk1"/>
              </a:buClr>
              <a:buSzPct val="25000"/>
              <a:buFont typeface="Times New Roman"/>
              <a:buNone/>
              <a:tabLst/>
              <a:defRPr/>
            </a:pPr>
            <a:r>
              <a:rPr lang="en-US" dirty="0">
                <a:latin typeface="Times New Roman"/>
                <a:ea typeface="Times New Roman"/>
                <a:cs typeface="Times New Roman"/>
                <a:sym typeface="Times New Roman"/>
              </a:rPr>
              <a:t>We have to </a:t>
            </a:r>
            <a:r>
              <a:rPr lang="en-US" sz="1200" b="0" i="0" u="none" strike="noStrike" cap="none" dirty="0">
                <a:solidFill>
                  <a:schemeClr val="dk1"/>
                </a:solidFill>
                <a:latin typeface="Times New Roman"/>
                <a:ea typeface="Times New Roman"/>
                <a:cs typeface="Times New Roman"/>
                <a:sym typeface="Times New Roman"/>
              </a:rPr>
              <a:t>group letter</a:t>
            </a:r>
            <a:r>
              <a:rPr lang="en-US" dirty="0">
                <a:latin typeface="Times New Roman"/>
                <a:ea typeface="Times New Roman"/>
                <a:cs typeface="Times New Roman"/>
                <a:sym typeface="Times New Roman"/>
              </a:rPr>
              <a:t>s together to write some sounds e.g. ‘</a:t>
            </a:r>
            <a:r>
              <a:rPr lang="en-US" dirty="0" err="1">
                <a:latin typeface="Times New Roman"/>
                <a:ea typeface="Times New Roman"/>
                <a:cs typeface="Times New Roman"/>
                <a:sym typeface="Times New Roman"/>
              </a:rPr>
              <a:t>igh</a:t>
            </a:r>
            <a:r>
              <a:rPr lang="en-US" dirty="0">
                <a:latin typeface="Times New Roman"/>
                <a:ea typeface="Times New Roman"/>
                <a:cs typeface="Times New Roman"/>
                <a:sym typeface="Times New Roman"/>
              </a:rPr>
              <a:t>’, ‘air’.</a:t>
            </a:r>
            <a:endParaRPr lang="en-GB" sz="1200" kern="1200" dirty="0">
              <a:solidFill>
                <a:schemeClr val="tx1"/>
              </a:solidFill>
              <a:effectLst/>
              <a:latin typeface="+mn-lt"/>
              <a:ea typeface="+mn-ea"/>
              <a:cs typeface="+mn-cs"/>
            </a:endParaRPr>
          </a:p>
          <a:p>
            <a:pPr marL="0" marR="0" lvl="0" indent="0" algn="l" rtl="0">
              <a:lnSpc>
                <a:spcPct val="100000"/>
              </a:lnSpc>
              <a:spcBef>
                <a:spcPts val="0"/>
              </a:spcBef>
              <a:spcAft>
                <a:spcPts val="0"/>
              </a:spcAft>
              <a:buClr>
                <a:schemeClr val="dk1"/>
              </a:buClr>
              <a:buSzPct val="25000"/>
              <a:buFont typeface="Times New Roman"/>
              <a:buNone/>
            </a:pPr>
            <a:endParaRPr lang="en-US" sz="1200" b="0" i="0" u="none" strike="noStrike" cap="none" dirty="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chemeClr val="dk1"/>
              </a:buClr>
              <a:buSzPct val="25000"/>
              <a:buFont typeface="Times New Roman"/>
              <a:buNone/>
            </a:pPr>
            <a:r>
              <a:rPr lang="en-US" sz="1200" b="0" i="0" u="none" strike="noStrike" cap="none" dirty="0">
                <a:solidFill>
                  <a:schemeClr val="dk1"/>
                </a:solidFill>
                <a:latin typeface="Times New Roman"/>
                <a:ea typeface="Times New Roman"/>
                <a:cs typeface="Times New Roman"/>
                <a:sym typeface="Times New Roman"/>
              </a:rPr>
              <a:t>In English we have more than 150 ways to represent 44 sounds, using </a:t>
            </a:r>
            <a:r>
              <a:rPr lang="en-US" dirty="0">
                <a:latin typeface="Times New Roman"/>
                <a:ea typeface="Times New Roman"/>
                <a:cs typeface="Times New Roman"/>
                <a:sym typeface="Times New Roman"/>
              </a:rPr>
              <a:t>the</a:t>
            </a:r>
            <a:r>
              <a:rPr lang="en-US" sz="1200" b="0" i="0" u="none" strike="noStrike" cap="none" dirty="0">
                <a:solidFill>
                  <a:schemeClr val="dk1"/>
                </a:solidFill>
                <a:latin typeface="Times New Roman"/>
                <a:ea typeface="Times New Roman"/>
                <a:cs typeface="Times New Roman"/>
                <a:sym typeface="Times New Roman"/>
              </a:rPr>
              <a:t> 26 letters in the alphabet</a:t>
            </a:r>
            <a:r>
              <a:rPr lang="en-US" dirty="0">
                <a:latin typeface="Times New Roman"/>
                <a:ea typeface="Times New Roman"/>
                <a:cs typeface="Times New Roman"/>
                <a:sym typeface="Times New Roman"/>
              </a:rPr>
              <a:t>.</a:t>
            </a:r>
          </a:p>
          <a:p>
            <a:pPr marL="0" marR="0" lvl="0" indent="0" algn="l" rtl="0">
              <a:lnSpc>
                <a:spcPct val="100000"/>
              </a:lnSpc>
              <a:spcBef>
                <a:spcPts val="0"/>
              </a:spcBef>
              <a:spcAft>
                <a:spcPts val="0"/>
              </a:spcAft>
              <a:buClr>
                <a:schemeClr val="dk1"/>
              </a:buClr>
              <a:buSzPct val="25000"/>
              <a:buFont typeface="Times New Roman"/>
              <a:buNone/>
            </a:pPr>
            <a:r>
              <a:rPr lang="en-US" i="1" dirty="0">
                <a:latin typeface="Times New Roman"/>
                <a:ea typeface="Times New Roman"/>
                <a:cs typeface="Times New Roman"/>
                <a:sym typeface="Times New Roman"/>
              </a:rPr>
              <a:t>Click</a:t>
            </a:r>
          </a:p>
          <a:p>
            <a:pPr marL="0" marR="0" lvl="0" indent="0" algn="l" rtl="0">
              <a:lnSpc>
                <a:spcPct val="100000"/>
              </a:lnSpc>
              <a:spcBef>
                <a:spcPts val="0"/>
              </a:spcBef>
              <a:spcAft>
                <a:spcPts val="0"/>
              </a:spcAft>
              <a:buClr>
                <a:schemeClr val="dk1"/>
              </a:buClr>
              <a:buSzPct val="25000"/>
              <a:buFont typeface="Times New Roman"/>
              <a:buNone/>
            </a:pPr>
            <a:r>
              <a:rPr lang="en-US" dirty="0">
                <a:latin typeface="Times New Roman"/>
                <a:ea typeface="Times New Roman"/>
                <a:cs typeface="Times New Roman"/>
                <a:sym typeface="Times New Roman"/>
              </a:rPr>
              <a:t>This makes our language one of the most complex in the world!</a:t>
            </a:r>
          </a:p>
          <a:p>
            <a:pPr marL="0" marR="0" lvl="0" indent="0" algn="l" rtl="0">
              <a:lnSpc>
                <a:spcPct val="100000"/>
              </a:lnSpc>
              <a:spcBef>
                <a:spcPts val="0"/>
              </a:spcBef>
              <a:spcAft>
                <a:spcPts val="0"/>
              </a:spcAft>
              <a:buClr>
                <a:schemeClr val="dk1"/>
              </a:buClr>
              <a:buSzPct val="25000"/>
              <a:buFont typeface="Calibri"/>
              <a:buNone/>
            </a:pPr>
            <a:endParaRPr lang="en-US" sz="1200" b="0" i="0" u="none" strike="noStrike" cap="none" dirty="0">
              <a:solidFill>
                <a:schemeClr val="dk1"/>
              </a:solidFill>
              <a:latin typeface="Times New Roman"/>
              <a:ea typeface="Times New Roman"/>
              <a:cs typeface="Times New Roman"/>
              <a:sym typeface="Times New Roman"/>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latin typeface="Times New Roman" charset="0"/>
            </a:endParaRPr>
          </a:p>
          <a:p>
            <a:endParaRPr lang="en-US" dirty="0"/>
          </a:p>
        </p:txBody>
      </p:sp>
      <p:sp>
        <p:nvSpPr>
          <p:cNvPr id="4" name="Slide Number Placeholder 3"/>
          <p:cNvSpPr>
            <a:spLocks noGrp="1"/>
          </p:cNvSpPr>
          <p:nvPr>
            <p:ph type="sldNum" sz="quarter" idx="10"/>
          </p:nvPr>
        </p:nvSpPr>
        <p:spPr/>
        <p:txBody>
          <a:bodyPr/>
          <a:lstStyle/>
          <a:p>
            <a:fld id="{492E07CC-6AAD-1047-BB31-41E7C9B8EA12}" type="slidenum">
              <a:rPr lang="en-US" smtClean="0"/>
              <a:t>6</a:t>
            </a:fld>
            <a:endParaRPr lang="en-US"/>
          </a:p>
        </p:txBody>
      </p:sp>
    </p:spTree>
    <p:extLst>
      <p:ext uri="{BB962C8B-B14F-4D97-AF65-F5344CB8AC3E}">
        <p14:creationId xmlns:p14="http://schemas.microsoft.com/office/powerpoint/2010/main" val="20220849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6"/>
          <p:cNvSpPr>
            <a:spLocks noGrp="1" noChangeArrowheads="1"/>
          </p:cNvSpPr>
          <p:nvPr>
            <p:ph type="ftr" sz="quarter" idx="4"/>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r>
              <a:rPr lang="en-US">
                <a:latin typeface="Times New Roman" pitchFamily="18" charset="0"/>
                <a:ea typeface="MS PGothic" pitchFamily="34" charset="-128"/>
                <a:cs typeface="Arial" charset="0"/>
              </a:rPr>
              <a:t>Copyright Ruth Miskin Literacy</a:t>
            </a:r>
          </a:p>
        </p:txBody>
      </p:sp>
      <p:sp>
        <p:nvSpPr>
          <p:cNvPr id="7270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5C86BBF-4374-4E01-85D9-47F0C65351B7}" type="slidenum">
              <a:rPr lang="en-US" smtClean="0">
                <a:latin typeface="Times New Roman" pitchFamily="18" charset="0"/>
                <a:ea typeface="MS PGothic" pitchFamily="34" charset="-128"/>
                <a:cs typeface="Arial" charset="0"/>
              </a:rPr>
              <a:pPr fontAlgn="base">
                <a:spcBef>
                  <a:spcPct val="0"/>
                </a:spcBef>
                <a:spcAft>
                  <a:spcPct val="0"/>
                </a:spcAft>
              </a:pPr>
              <a:t>7</a:t>
            </a:fld>
            <a:endParaRPr lang="en-US">
              <a:latin typeface="Times New Roman" pitchFamily="18" charset="0"/>
              <a:ea typeface="MS PGothic" pitchFamily="34" charset="-128"/>
              <a:cs typeface="Arial" charset="0"/>
            </a:endParaRPr>
          </a:p>
        </p:txBody>
      </p:sp>
      <p:sp>
        <p:nvSpPr>
          <p:cNvPr id="72707" name="Rectangle 2"/>
          <p:cNvSpPr>
            <a:spLocks noGrp="1" noRot="1" noChangeAspect="1" noChangeArrowheads="1" noTextEdit="1"/>
          </p:cNvSpPr>
          <p:nvPr>
            <p:ph type="sldImg"/>
          </p:nvPr>
        </p:nvSpPr>
        <p:spPr bwMode="auto">
          <a:xfrm>
            <a:off x="381000" y="744538"/>
            <a:ext cx="3784600" cy="2130425"/>
          </a:xfrm>
          <a:noFill/>
          <a:ln>
            <a:solidFill>
              <a:srgbClr val="000000"/>
            </a:solidFill>
            <a:miter lim="800000"/>
            <a:headEnd/>
            <a:tailEnd/>
          </a:ln>
        </p:spPr>
      </p:sp>
      <p:sp>
        <p:nvSpPr>
          <p:cNvPr id="72708" name="Rectangle 3"/>
          <p:cNvSpPr>
            <a:spLocks noGrp="1" noChangeArrowheads="1"/>
          </p:cNvSpPr>
          <p:nvPr>
            <p:ph type="body" idx="1"/>
          </p:nvPr>
        </p:nvSpPr>
        <p:spPr bwMode="auto">
          <a:xfrm>
            <a:off x="666909" y="2947095"/>
            <a:ext cx="5335270" cy="6235045"/>
          </a:xfrm>
          <a:noFill/>
        </p:spPr>
        <p:txBody>
          <a:bodyPr wrap="square" numCol="1" anchor="t" anchorCtr="0" compatLnSpc="1">
            <a:prstTxWarp prst="textNoShape">
              <a:avLst/>
            </a:prstTxWarp>
          </a:bodyPr>
          <a:lstStyle/>
          <a:p>
            <a:pPr marL="0" marR="0" lvl="0" indent="0" algn="l" rtl="0">
              <a:spcBef>
                <a:spcPts val="0"/>
              </a:spcBef>
              <a:spcAft>
                <a:spcPts val="0"/>
              </a:spcAft>
              <a:buSzPct val="25000"/>
              <a:buNone/>
            </a:pPr>
            <a:r>
              <a:rPr lang="en-US" sz="1100" dirty="0">
                <a:latin typeface="Times New Roman"/>
                <a:ea typeface="Times New Roman"/>
                <a:cs typeface="Times New Roman"/>
                <a:sym typeface="Times New Roman"/>
              </a:rPr>
              <a:t>Using RWI, we make learning to read easy for children because we start by teaching them just one way of reading and writing every sound. Here they are on the </a:t>
            </a:r>
            <a:r>
              <a:rPr lang="en-US" sz="1100" b="0" i="0" u="none" strike="noStrike" cap="none" dirty="0">
                <a:solidFill>
                  <a:schemeClr val="dk1"/>
                </a:solidFill>
                <a:latin typeface="Times New Roman"/>
                <a:ea typeface="Times New Roman"/>
                <a:cs typeface="Times New Roman"/>
                <a:sym typeface="Times New Roman"/>
              </a:rPr>
              <a:t>Simple Speed Sounds chart we use in class.</a:t>
            </a:r>
            <a:endParaRPr lang="en-US" sz="1100" dirty="0">
              <a:latin typeface="Times New Roman"/>
              <a:ea typeface="Times New Roman"/>
              <a:cs typeface="Times New Roman"/>
              <a:sym typeface="Times New Roman"/>
            </a:endParaRPr>
          </a:p>
          <a:p>
            <a:pPr marL="0" marR="0" lvl="0" indent="0" algn="l" rtl="0">
              <a:spcBef>
                <a:spcPts val="0"/>
              </a:spcBef>
              <a:spcAft>
                <a:spcPts val="0"/>
              </a:spcAft>
              <a:buSzPct val="25000"/>
              <a:buNone/>
            </a:pPr>
            <a:endParaRPr lang="en-US" sz="1100" dirty="0">
              <a:latin typeface="Times New Roman"/>
              <a:ea typeface="Times New Roman"/>
              <a:cs typeface="Times New Roman"/>
              <a:sym typeface="Times New Roman"/>
            </a:endParaRPr>
          </a:p>
          <a:p>
            <a:pPr marL="0" marR="0" lvl="0" indent="0" algn="l" rtl="0">
              <a:spcBef>
                <a:spcPts val="0"/>
              </a:spcBef>
              <a:spcAft>
                <a:spcPts val="0"/>
              </a:spcAft>
              <a:buSzPct val="25000"/>
              <a:buNone/>
            </a:pPr>
            <a:r>
              <a:rPr lang="en-US" sz="1100" b="0" i="0" u="none" strike="noStrike" cap="none" dirty="0">
                <a:solidFill>
                  <a:schemeClr val="dk1"/>
                </a:solidFill>
                <a:latin typeface="Times New Roman"/>
                <a:ea typeface="Times New Roman"/>
                <a:cs typeface="Times New Roman"/>
                <a:sym typeface="Times New Roman"/>
              </a:rPr>
              <a:t>We </a:t>
            </a:r>
            <a:r>
              <a:rPr lang="en-US" sz="1100" dirty="0">
                <a:latin typeface="Times New Roman"/>
                <a:ea typeface="Times New Roman"/>
                <a:cs typeface="Times New Roman"/>
                <a:sym typeface="Times New Roman"/>
              </a:rPr>
              <a:t>teach </a:t>
            </a:r>
            <a:r>
              <a:rPr lang="en-US" sz="1100" b="0" i="0" u="none" strike="noStrike" cap="none" dirty="0">
                <a:solidFill>
                  <a:schemeClr val="dk1"/>
                </a:solidFill>
                <a:latin typeface="Times New Roman"/>
                <a:ea typeface="Times New Roman"/>
                <a:cs typeface="Times New Roman"/>
                <a:sym typeface="Times New Roman"/>
              </a:rPr>
              <a:t>Set 1 sounds first - (sounds as far as a</a:t>
            </a:r>
            <a:r>
              <a:rPr lang="en-US" sz="1100" dirty="0">
                <a:latin typeface="Times New Roman"/>
                <a:ea typeface="Times New Roman"/>
                <a:cs typeface="Times New Roman"/>
                <a:sym typeface="Times New Roman"/>
              </a:rPr>
              <a:t> e </a:t>
            </a:r>
            <a:r>
              <a:rPr lang="en-US" sz="1100" dirty="0" err="1">
                <a:latin typeface="Times New Roman"/>
                <a:ea typeface="Times New Roman"/>
                <a:cs typeface="Times New Roman"/>
                <a:sym typeface="Times New Roman"/>
              </a:rPr>
              <a:t>i</a:t>
            </a:r>
            <a:r>
              <a:rPr lang="en-US" sz="1100" dirty="0">
                <a:latin typeface="Times New Roman"/>
                <a:ea typeface="Times New Roman"/>
                <a:cs typeface="Times New Roman"/>
                <a:sym typeface="Times New Roman"/>
              </a:rPr>
              <a:t> o u).</a:t>
            </a:r>
          </a:p>
          <a:p>
            <a:pPr marL="0" marR="0" lvl="0" indent="0" algn="l" defTabSz="457200" rtl="0" eaLnBrk="1" fontAlgn="auto" latinLnBrk="0" hangingPunct="1">
              <a:lnSpc>
                <a:spcPct val="100000"/>
              </a:lnSpc>
              <a:spcBef>
                <a:spcPts val="0"/>
              </a:spcBef>
              <a:spcAft>
                <a:spcPts val="0"/>
              </a:spcAft>
              <a:buClrTx/>
              <a:buSzPct val="25000"/>
              <a:buFontTx/>
              <a:buNone/>
              <a:tabLst/>
              <a:defRPr/>
            </a:pPr>
            <a:r>
              <a:rPr lang="en-GB" altLang="ja-JP" sz="1100" dirty="0">
                <a:latin typeface="Times New Roman" charset="0"/>
              </a:rPr>
              <a:t>Children need to know sounds – not letter names – to read words.</a:t>
            </a:r>
            <a:endParaRPr lang="en-US" sz="1100" dirty="0">
              <a:latin typeface="Times New Roman"/>
              <a:ea typeface="Times New Roman"/>
              <a:cs typeface="Times New Roman"/>
              <a:sym typeface="Times New Roman"/>
            </a:endParaRPr>
          </a:p>
          <a:p>
            <a:pPr marL="0" marR="0" lvl="0" indent="0" algn="l" rtl="0">
              <a:spcBef>
                <a:spcPts val="0"/>
              </a:spcBef>
              <a:spcAft>
                <a:spcPts val="0"/>
              </a:spcAft>
              <a:buSzPct val="25000"/>
              <a:buNone/>
            </a:pPr>
            <a:endParaRPr lang="en-US" sz="1100" b="0" i="0" u="none" strike="noStrike" cap="none" dirty="0">
              <a:solidFill>
                <a:schemeClr val="dk1"/>
              </a:solidFill>
              <a:latin typeface="+mn-lt"/>
              <a:ea typeface="Calibri"/>
              <a:cs typeface="Calibri"/>
              <a:sym typeface="Calibri"/>
            </a:endParaRPr>
          </a:p>
          <a:p>
            <a:pPr eaLnBrk="1" hangingPunct="1">
              <a:spcBef>
                <a:spcPct val="0"/>
              </a:spcBef>
              <a:spcAft>
                <a:spcPts val="1600"/>
              </a:spcAft>
            </a:pPr>
            <a:endParaRPr lang="en-US" sz="1100" dirty="0">
              <a:latin typeface="Arial" pitchFamily="34" charset="0"/>
              <a:cs typeface="Arial" pitchFamily="34" charset="0"/>
            </a:endParaRPr>
          </a:p>
        </p:txBody>
      </p:sp>
    </p:spTree>
    <p:extLst>
      <p:ext uri="{BB962C8B-B14F-4D97-AF65-F5344CB8AC3E}">
        <p14:creationId xmlns:p14="http://schemas.microsoft.com/office/powerpoint/2010/main" val="1571016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Shape 25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51" name="Shape 25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dirty="0"/>
              <a:t>Once children know one way of reading and writing every sound, </a:t>
            </a:r>
            <a:r>
              <a:rPr lang="en-US" altLang="ja-JP" sz="1200" dirty="0">
                <a:latin typeface="Arial" pitchFamily="34" charset="0"/>
                <a:cs typeface="Arial" pitchFamily="34" charset="0"/>
              </a:rPr>
              <a:t>they start to learn spellings for each sound they already know.</a:t>
            </a:r>
          </a:p>
          <a:p>
            <a:pPr marL="0" marR="0" lvl="0" indent="0" algn="l" rtl="0">
              <a:spcBef>
                <a:spcPts val="0"/>
              </a:spcBef>
              <a:buSzPct val="25000"/>
              <a:buNone/>
            </a:pPr>
            <a:r>
              <a:rPr lang="en-US" altLang="ja-JP" sz="1200" i="1" dirty="0">
                <a:latin typeface="Arial" pitchFamily="34" charset="0"/>
                <a:cs typeface="Arial" pitchFamily="34" charset="0"/>
              </a:rPr>
              <a:t>Point to the chart to show. </a:t>
            </a:r>
          </a:p>
          <a:p>
            <a:pPr marL="0" marR="0" lvl="0" indent="0" algn="l" rtl="0">
              <a:spcBef>
                <a:spcPts val="0"/>
              </a:spcBef>
              <a:buSzPct val="25000"/>
              <a:buNone/>
            </a:pPr>
            <a:r>
              <a:rPr lang="en-US" altLang="ja-JP" sz="1200" dirty="0">
                <a:latin typeface="Arial" pitchFamily="34" charset="0"/>
                <a:cs typeface="Arial" pitchFamily="34" charset="0"/>
              </a:rPr>
              <a:t>For example, they know ‘ay’ and now learn a-e and </a:t>
            </a:r>
            <a:r>
              <a:rPr lang="en-US" altLang="ja-JP" sz="1200" dirty="0" err="1">
                <a:latin typeface="Arial" pitchFamily="34" charset="0"/>
                <a:cs typeface="Arial" pitchFamily="34" charset="0"/>
              </a:rPr>
              <a:t>ai</a:t>
            </a:r>
            <a:r>
              <a:rPr lang="en-US" altLang="ja-JP" sz="1200" dirty="0">
                <a:latin typeface="Arial" pitchFamily="34" charset="0"/>
                <a:cs typeface="Arial" pitchFamily="34" charset="0"/>
              </a:rPr>
              <a:t> as other spellings for the same sound.</a:t>
            </a:r>
          </a:p>
        </p:txBody>
      </p:sp>
      <p:sp>
        <p:nvSpPr>
          <p:cNvPr id="252" name="Shape 25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141122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Pct val="25000"/>
              <a:buFontTx/>
              <a:buNone/>
              <a:tabLst/>
              <a:defRPr/>
            </a:pPr>
            <a:r>
              <a:rPr lang="en-US" sz="1200" b="0" i="0" u="none" strike="noStrike" cap="none" dirty="0">
                <a:solidFill>
                  <a:schemeClr val="dk1"/>
                </a:solidFill>
                <a:latin typeface="+mn-lt"/>
                <a:ea typeface="Calibri"/>
                <a:cs typeface="Calibri"/>
                <a:sym typeface="Calibri"/>
              </a:rPr>
              <a:t>Alongside teaching children sounds, we teach them </a:t>
            </a:r>
            <a:r>
              <a:rPr lang="en-US" dirty="0"/>
              <a:t>to blend sounds to read words e.g. s-a-t, sat.</a:t>
            </a:r>
            <a:r>
              <a:rPr lang="en-US" i="0" baseline="0" dirty="0"/>
              <a:t> </a:t>
            </a:r>
          </a:p>
          <a:p>
            <a:pPr marL="0" marR="0" lvl="0" indent="0" algn="l" defTabSz="457200" rtl="0" eaLnBrk="1" fontAlgn="auto" latinLnBrk="0" hangingPunct="1">
              <a:lnSpc>
                <a:spcPct val="100000"/>
              </a:lnSpc>
              <a:spcBef>
                <a:spcPts val="0"/>
              </a:spcBef>
              <a:spcAft>
                <a:spcPts val="0"/>
              </a:spcAft>
              <a:buClrTx/>
              <a:buSzPct val="25000"/>
              <a:buFontTx/>
              <a:buNone/>
              <a:tabLst/>
              <a:defRPr/>
            </a:pPr>
            <a:endParaRPr lang="en-US" dirty="0"/>
          </a:p>
          <a:p>
            <a:pPr marL="0" marR="0" lvl="0" indent="0" algn="l" rtl="0">
              <a:spcBef>
                <a:spcPts val="0"/>
              </a:spcBef>
              <a:buSzPct val="25000"/>
              <a:buNone/>
            </a:pPr>
            <a:r>
              <a:rPr lang="en-US" dirty="0"/>
              <a:t>We use Fred Talk to help children read.</a:t>
            </a:r>
            <a:endParaRPr lang="en-US" sz="1200" b="0" i="0" u="none" strike="noStrike" cap="none" dirty="0">
              <a:solidFill>
                <a:schemeClr val="dk1"/>
              </a:solidFill>
              <a:latin typeface="+mn-lt"/>
              <a:ea typeface="Calibri"/>
              <a:cs typeface="Calibri"/>
              <a:sym typeface="Calibri"/>
            </a:endParaRPr>
          </a:p>
          <a:p>
            <a:pPr marL="0" marR="0" lvl="0" indent="0" algn="l" rtl="0">
              <a:spcBef>
                <a:spcPts val="0"/>
              </a:spcBef>
              <a:buSzPct val="25000"/>
              <a:buNone/>
            </a:pPr>
            <a:endParaRPr lang="en-US" dirty="0"/>
          </a:p>
          <a:p>
            <a:endParaRPr lang="en-US" baseline="0" dirty="0"/>
          </a:p>
        </p:txBody>
      </p:sp>
      <p:sp>
        <p:nvSpPr>
          <p:cNvPr id="4" name="Slide Number Placeholder 3"/>
          <p:cNvSpPr>
            <a:spLocks noGrp="1"/>
          </p:cNvSpPr>
          <p:nvPr>
            <p:ph type="sldNum" sz="quarter" idx="10"/>
          </p:nvPr>
        </p:nvSpPr>
        <p:spPr/>
        <p:txBody>
          <a:bodyPr/>
          <a:lstStyle/>
          <a:p>
            <a:fld id="{492E07CC-6AAD-1047-BB31-41E7C9B8EA12}" type="slidenum">
              <a:rPr lang="en-US" smtClean="0"/>
              <a:t>9</a:t>
            </a:fld>
            <a:endParaRPr lang="en-US"/>
          </a:p>
        </p:txBody>
      </p:sp>
    </p:spTree>
    <p:extLst>
      <p:ext uri="{BB962C8B-B14F-4D97-AF65-F5344CB8AC3E}">
        <p14:creationId xmlns:p14="http://schemas.microsoft.com/office/powerpoint/2010/main" val="8355583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FC4583F-A678-4F0D-917D-6479E464E419}" type="datetimeFigureOut">
              <a:rPr lang="en-GB" smtClean="0"/>
              <a:t>08/11/2020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2CB1932-EE99-4589-AB78-24D08FD1C24B}" type="slidenum">
              <a:rPr lang="en-GB" smtClean="0"/>
              <a:t>‹#›</a:t>
            </a:fld>
            <a:endParaRPr lang="en-GB"/>
          </a:p>
        </p:txBody>
      </p:sp>
    </p:spTree>
    <p:extLst>
      <p:ext uri="{BB962C8B-B14F-4D97-AF65-F5344CB8AC3E}">
        <p14:creationId xmlns:p14="http://schemas.microsoft.com/office/powerpoint/2010/main" val="39767742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FC4583F-A678-4F0D-917D-6479E464E419}" type="datetimeFigureOut">
              <a:rPr lang="en-GB" smtClean="0"/>
              <a:t>08/11/2020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2CB1932-EE99-4589-AB78-24D08FD1C24B}" type="slidenum">
              <a:rPr lang="en-GB" smtClean="0"/>
              <a:t>‹#›</a:t>
            </a:fld>
            <a:endParaRPr lang="en-GB"/>
          </a:p>
        </p:txBody>
      </p:sp>
    </p:spTree>
    <p:extLst>
      <p:ext uri="{BB962C8B-B14F-4D97-AF65-F5344CB8AC3E}">
        <p14:creationId xmlns:p14="http://schemas.microsoft.com/office/powerpoint/2010/main" val="16935708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FC4583F-A678-4F0D-917D-6479E464E419}" type="datetimeFigureOut">
              <a:rPr lang="en-GB" smtClean="0"/>
              <a:t>08/11/2020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2CB1932-EE99-4589-AB78-24D08FD1C24B}" type="slidenum">
              <a:rPr lang="en-GB" smtClean="0"/>
              <a:t>‹#›</a:t>
            </a:fld>
            <a:endParaRPr lang="en-GB"/>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9124444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FC4583F-A678-4F0D-917D-6479E464E419}" type="datetimeFigureOut">
              <a:rPr lang="en-GB" smtClean="0"/>
              <a:t>08/11/2020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2CB1932-EE99-4589-AB78-24D08FD1C24B}" type="slidenum">
              <a:rPr lang="en-GB" smtClean="0"/>
              <a:t>‹#›</a:t>
            </a:fld>
            <a:endParaRPr lang="en-GB"/>
          </a:p>
        </p:txBody>
      </p:sp>
    </p:spTree>
    <p:extLst>
      <p:ext uri="{BB962C8B-B14F-4D97-AF65-F5344CB8AC3E}">
        <p14:creationId xmlns:p14="http://schemas.microsoft.com/office/powerpoint/2010/main" val="11812521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FC4583F-A678-4F0D-917D-6479E464E419}" type="datetimeFigureOut">
              <a:rPr lang="en-GB" smtClean="0"/>
              <a:t>08/11/2020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2CB1932-EE99-4589-AB78-24D08FD1C24B}" type="slidenum">
              <a:rPr lang="en-GB" smtClean="0"/>
              <a:t>‹#›</a:t>
            </a:fld>
            <a:endParaRPr lang="en-GB"/>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40279053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FC4583F-A678-4F0D-917D-6479E464E419}" type="datetimeFigureOut">
              <a:rPr lang="en-GB" smtClean="0"/>
              <a:t>08/11/2020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2CB1932-EE99-4589-AB78-24D08FD1C24B}" type="slidenum">
              <a:rPr lang="en-GB" smtClean="0"/>
              <a:t>‹#›</a:t>
            </a:fld>
            <a:endParaRPr lang="en-GB"/>
          </a:p>
        </p:txBody>
      </p:sp>
    </p:spTree>
    <p:extLst>
      <p:ext uri="{BB962C8B-B14F-4D97-AF65-F5344CB8AC3E}">
        <p14:creationId xmlns:p14="http://schemas.microsoft.com/office/powerpoint/2010/main" val="13373666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FC4583F-A678-4F0D-917D-6479E464E419}" type="datetimeFigureOut">
              <a:rPr lang="en-GB" smtClean="0"/>
              <a:t>08/11/2020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2CB1932-EE99-4589-AB78-24D08FD1C24B}" type="slidenum">
              <a:rPr lang="en-GB" smtClean="0"/>
              <a:t>‹#›</a:t>
            </a:fld>
            <a:endParaRPr lang="en-GB"/>
          </a:p>
        </p:txBody>
      </p:sp>
    </p:spTree>
    <p:extLst>
      <p:ext uri="{BB962C8B-B14F-4D97-AF65-F5344CB8AC3E}">
        <p14:creationId xmlns:p14="http://schemas.microsoft.com/office/powerpoint/2010/main" val="250455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FC4583F-A678-4F0D-917D-6479E464E419}" type="datetimeFigureOut">
              <a:rPr lang="en-GB" smtClean="0"/>
              <a:t>08/11/2020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2CB1932-EE99-4589-AB78-24D08FD1C24B}" type="slidenum">
              <a:rPr lang="en-GB" smtClean="0"/>
              <a:t>‹#›</a:t>
            </a:fld>
            <a:endParaRPr lang="en-GB"/>
          </a:p>
        </p:txBody>
      </p:sp>
    </p:spTree>
    <p:extLst>
      <p:ext uri="{BB962C8B-B14F-4D97-AF65-F5344CB8AC3E}">
        <p14:creationId xmlns:p14="http://schemas.microsoft.com/office/powerpoint/2010/main" val="37333892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showMasterPhAnim="0" userDrawn="1">
  <p:cSld name="2_Title Slide">
    <p:spTree>
      <p:nvGrpSpPr>
        <p:cNvPr id="1" name=""/>
        <p:cNvGrpSpPr/>
        <p:nvPr/>
      </p:nvGrpSpPr>
      <p:grpSpPr>
        <a:xfrm>
          <a:off x="0" y="0"/>
          <a:ext cx="0" cy="0"/>
          <a:chOff x="0" y="0"/>
          <a:chExt cx="0" cy="0"/>
        </a:xfrm>
      </p:grpSpPr>
      <p:pic>
        <p:nvPicPr>
          <p:cNvPr id="15" name="Picture 14" descr="powerpoint-cover-template-blank.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6" name="Title 1"/>
          <p:cNvSpPr>
            <a:spLocks noGrp="1"/>
          </p:cNvSpPr>
          <p:nvPr>
            <p:ph type="ctrTitle"/>
          </p:nvPr>
        </p:nvSpPr>
        <p:spPr>
          <a:xfrm>
            <a:off x="5423925" y="4221089"/>
            <a:ext cx="6768075" cy="1181993"/>
          </a:xfrm>
        </p:spPr>
        <p:txBody>
          <a:bodyPr anchor="ctr">
            <a:normAutofit/>
          </a:bodyPr>
          <a:lstStyle>
            <a:lvl1pPr>
              <a:lnSpc>
                <a:spcPct val="90000"/>
              </a:lnSpc>
              <a:defRPr sz="3200">
                <a:solidFill>
                  <a:schemeClr val="bg1"/>
                </a:solidFill>
              </a:defRPr>
            </a:lvl1pPr>
          </a:lstStyle>
          <a:p>
            <a:r>
              <a:rPr lang="en-GB" dirty="0"/>
              <a:t>Click to edit Master title style</a:t>
            </a:r>
          </a:p>
        </p:txBody>
      </p:sp>
    </p:spTree>
    <p:extLst>
      <p:ext uri="{BB962C8B-B14F-4D97-AF65-F5344CB8AC3E}">
        <p14:creationId xmlns:p14="http://schemas.microsoft.com/office/powerpoint/2010/main" val="3475918921"/>
      </p:ext>
    </p:extLst>
  </p:cSld>
  <p:clrMapOvr>
    <a:masterClrMapping/>
  </p:clrMapOvr>
  <p:hf sldNum="0" hdr="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FC4583F-A678-4F0D-917D-6479E464E419}" type="datetimeFigureOut">
              <a:rPr lang="en-GB" smtClean="0"/>
              <a:t>08/11/2020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2CB1932-EE99-4589-AB78-24D08FD1C24B}" type="slidenum">
              <a:rPr lang="en-GB" smtClean="0"/>
              <a:t>‹#›</a:t>
            </a:fld>
            <a:endParaRPr lang="en-GB"/>
          </a:p>
        </p:txBody>
      </p:sp>
    </p:spTree>
    <p:extLst>
      <p:ext uri="{BB962C8B-B14F-4D97-AF65-F5344CB8AC3E}">
        <p14:creationId xmlns:p14="http://schemas.microsoft.com/office/powerpoint/2010/main" val="31556944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FC4583F-A678-4F0D-917D-6479E464E419}" type="datetimeFigureOut">
              <a:rPr lang="en-GB" smtClean="0"/>
              <a:t>08/11/2020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2CB1932-EE99-4589-AB78-24D08FD1C24B}" type="slidenum">
              <a:rPr lang="en-GB" smtClean="0"/>
              <a:t>‹#›</a:t>
            </a:fld>
            <a:endParaRPr lang="en-GB"/>
          </a:p>
        </p:txBody>
      </p:sp>
    </p:spTree>
    <p:extLst>
      <p:ext uri="{BB962C8B-B14F-4D97-AF65-F5344CB8AC3E}">
        <p14:creationId xmlns:p14="http://schemas.microsoft.com/office/powerpoint/2010/main" val="34551139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FC4583F-A678-4F0D-917D-6479E464E419}" type="datetimeFigureOut">
              <a:rPr lang="en-GB" smtClean="0"/>
              <a:t>08/11/2020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2CB1932-EE99-4589-AB78-24D08FD1C24B}" type="slidenum">
              <a:rPr lang="en-GB" smtClean="0"/>
              <a:t>‹#›</a:t>
            </a:fld>
            <a:endParaRPr lang="en-GB"/>
          </a:p>
        </p:txBody>
      </p:sp>
    </p:spTree>
    <p:extLst>
      <p:ext uri="{BB962C8B-B14F-4D97-AF65-F5344CB8AC3E}">
        <p14:creationId xmlns:p14="http://schemas.microsoft.com/office/powerpoint/2010/main" val="3430579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FC4583F-A678-4F0D-917D-6479E464E419}" type="datetimeFigureOut">
              <a:rPr lang="en-GB" smtClean="0"/>
              <a:t>08/11/2020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D2CB1932-EE99-4589-AB78-24D08FD1C24B}" type="slidenum">
              <a:rPr lang="en-GB" smtClean="0"/>
              <a:t>‹#›</a:t>
            </a:fld>
            <a:endParaRPr lang="en-GB"/>
          </a:p>
        </p:txBody>
      </p:sp>
    </p:spTree>
    <p:extLst>
      <p:ext uri="{BB962C8B-B14F-4D97-AF65-F5344CB8AC3E}">
        <p14:creationId xmlns:p14="http://schemas.microsoft.com/office/powerpoint/2010/main" val="8544802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FC4583F-A678-4F0D-917D-6479E464E419}" type="datetimeFigureOut">
              <a:rPr lang="en-GB" smtClean="0"/>
              <a:t>08/11/2020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D2CB1932-EE99-4589-AB78-24D08FD1C24B}" type="slidenum">
              <a:rPr lang="en-GB" smtClean="0"/>
              <a:t>‹#›</a:t>
            </a:fld>
            <a:endParaRPr lang="en-GB"/>
          </a:p>
        </p:txBody>
      </p:sp>
    </p:spTree>
    <p:extLst>
      <p:ext uri="{BB962C8B-B14F-4D97-AF65-F5344CB8AC3E}">
        <p14:creationId xmlns:p14="http://schemas.microsoft.com/office/powerpoint/2010/main" val="32793006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FC4583F-A678-4F0D-917D-6479E464E419}" type="datetimeFigureOut">
              <a:rPr lang="en-GB" smtClean="0"/>
              <a:t>08/11/2020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D2CB1932-EE99-4589-AB78-24D08FD1C24B}" type="slidenum">
              <a:rPr lang="en-GB" smtClean="0"/>
              <a:t>‹#›</a:t>
            </a:fld>
            <a:endParaRPr lang="en-GB"/>
          </a:p>
        </p:txBody>
      </p:sp>
    </p:spTree>
    <p:extLst>
      <p:ext uri="{BB962C8B-B14F-4D97-AF65-F5344CB8AC3E}">
        <p14:creationId xmlns:p14="http://schemas.microsoft.com/office/powerpoint/2010/main" val="4083143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FC4583F-A678-4F0D-917D-6479E464E419}" type="datetimeFigureOut">
              <a:rPr lang="en-GB" smtClean="0"/>
              <a:t>08/11/2020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2CB1932-EE99-4589-AB78-24D08FD1C24B}" type="slidenum">
              <a:rPr lang="en-GB" smtClean="0"/>
              <a:t>‹#›</a:t>
            </a:fld>
            <a:endParaRPr lang="en-GB"/>
          </a:p>
        </p:txBody>
      </p:sp>
    </p:spTree>
    <p:extLst>
      <p:ext uri="{BB962C8B-B14F-4D97-AF65-F5344CB8AC3E}">
        <p14:creationId xmlns:p14="http://schemas.microsoft.com/office/powerpoint/2010/main" val="42687346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FC4583F-A678-4F0D-917D-6479E464E419}" type="datetimeFigureOut">
              <a:rPr lang="en-GB" smtClean="0"/>
              <a:t>08/11/2020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2CB1932-EE99-4589-AB78-24D08FD1C24B}" type="slidenum">
              <a:rPr lang="en-GB" smtClean="0"/>
              <a:t>‹#›</a:t>
            </a:fld>
            <a:endParaRPr lang="en-GB"/>
          </a:p>
        </p:txBody>
      </p:sp>
    </p:spTree>
    <p:extLst>
      <p:ext uri="{BB962C8B-B14F-4D97-AF65-F5344CB8AC3E}">
        <p14:creationId xmlns:p14="http://schemas.microsoft.com/office/powerpoint/2010/main" val="1397898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AFC4583F-A678-4F0D-917D-6479E464E419}" type="datetimeFigureOut">
              <a:rPr lang="en-GB" smtClean="0"/>
              <a:t>08/11/2020</a:t>
            </a:fld>
            <a:endParaRPr lang="en-GB"/>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2CB1932-EE99-4589-AB78-24D08FD1C24B}" type="slidenum">
              <a:rPr lang="en-GB" smtClean="0"/>
              <a:t>‹#›</a:t>
            </a:fld>
            <a:endParaRPr lang="en-GB"/>
          </a:p>
        </p:txBody>
      </p:sp>
    </p:spTree>
    <p:extLst>
      <p:ext uri="{BB962C8B-B14F-4D97-AF65-F5344CB8AC3E}">
        <p14:creationId xmlns:p14="http://schemas.microsoft.com/office/powerpoint/2010/main" val="110524834"/>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arget="../media/image26.jpeg" Type="http://schemas.openxmlformats.org/officeDocument/2006/relationships/image"/><Relationship Id="rId2" Target="../notesSlides/notesSlide11.xml" Type="http://schemas.openxmlformats.org/officeDocument/2006/relationships/notesSlide"/><Relationship Id="rId1" Target="../slideLayouts/slideLayout2.xml" Type="http://schemas.openxmlformats.org/officeDocument/2006/relationships/slideLayout"/></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arget="../media/image27.jpeg" Type="http://schemas.openxmlformats.org/officeDocument/2006/relationships/image"/><Relationship Id="rId2" Target="../notesSlides/notesSlide14.xml" Type="http://schemas.openxmlformats.org/officeDocument/2006/relationships/notesSlide"/><Relationship Id="rId1" Target="../slideLayouts/slideLayout2.xml" Type="http://schemas.openxmlformats.org/officeDocument/2006/relationships/slideLayout"/><Relationship Id="rId6" Target="../media/image30.jpeg" Type="http://schemas.openxmlformats.org/officeDocument/2006/relationships/image"/><Relationship Id="rId5" Target="../media/image29.jpeg" Type="http://schemas.openxmlformats.org/officeDocument/2006/relationships/image"/><Relationship Id="rId4" Target="../media/image28.jpeg" Type="http://schemas.openxmlformats.org/officeDocument/2006/relationships/image"/></Relationships>
</file>

<file path=ppt/slides/_rels/slide15.xml.rels><?xml version="1.0" encoding="UTF-8" standalone="yes" ?><Relationships xmlns="http://schemas.openxmlformats.org/package/2006/relationships"><Relationship Id="rId3" Target="../media/image31.jpeg" Type="http://schemas.openxmlformats.org/officeDocument/2006/relationships/image"/><Relationship Id="rId2" Target="../notesSlides/notesSlide15.xml" Type="http://schemas.openxmlformats.org/officeDocument/2006/relationships/notesSlide"/><Relationship Id="rId1" Target="../slideLayouts/slideLayout2.xml" Type="http://schemas.openxmlformats.org/officeDocument/2006/relationships/slideLayout"/></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www.ruthmiskin.com/en/parents/"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hyperlink" Target="http://www.oxfordowl.co.uk/Reading/"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7.emf"/><Relationship Id="rId13" Type="http://schemas.openxmlformats.org/officeDocument/2006/relationships/image" Target="../media/image12.emf"/><Relationship Id="rId18" Type="http://schemas.openxmlformats.org/officeDocument/2006/relationships/image" Target="../media/image17.emf"/><Relationship Id="rId3" Type="http://schemas.openxmlformats.org/officeDocument/2006/relationships/image" Target="../media/image2.jpeg"/><Relationship Id="rId21" Type="http://schemas.openxmlformats.org/officeDocument/2006/relationships/image" Target="../media/image20.emf"/><Relationship Id="rId7" Type="http://schemas.openxmlformats.org/officeDocument/2006/relationships/image" Target="../media/image6.emf"/><Relationship Id="rId12" Type="http://schemas.openxmlformats.org/officeDocument/2006/relationships/image" Target="../media/image11.emf"/><Relationship Id="rId17" Type="http://schemas.openxmlformats.org/officeDocument/2006/relationships/image" Target="../media/image16.emf"/><Relationship Id="rId2" Type="http://schemas.openxmlformats.org/officeDocument/2006/relationships/notesSlide" Target="../notesSlides/notesSlide3.xml"/><Relationship Id="rId16" Type="http://schemas.openxmlformats.org/officeDocument/2006/relationships/image" Target="../media/image15.emf"/><Relationship Id="rId20" Type="http://schemas.openxmlformats.org/officeDocument/2006/relationships/image" Target="../media/image19.emf"/><Relationship Id="rId1" Type="http://schemas.openxmlformats.org/officeDocument/2006/relationships/slideLayout" Target="../slideLayouts/slideLayout2.xml"/><Relationship Id="rId6" Type="http://schemas.openxmlformats.org/officeDocument/2006/relationships/image" Target="../media/image5.emf"/><Relationship Id="rId11" Type="http://schemas.openxmlformats.org/officeDocument/2006/relationships/image" Target="../media/image10.jpeg"/><Relationship Id="rId5" Type="http://schemas.openxmlformats.org/officeDocument/2006/relationships/image" Target="../media/image4.jpeg"/><Relationship Id="rId15" Type="http://schemas.openxmlformats.org/officeDocument/2006/relationships/image" Target="../media/image14.png"/><Relationship Id="rId10" Type="http://schemas.openxmlformats.org/officeDocument/2006/relationships/image" Target="../media/image9.emf"/><Relationship Id="rId19" Type="http://schemas.openxmlformats.org/officeDocument/2006/relationships/image" Target="../media/image18.emf"/><Relationship Id="rId4" Type="http://schemas.openxmlformats.org/officeDocument/2006/relationships/image" Target="../media/image3.jpeg"/><Relationship Id="rId9" Type="http://schemas.openxmlformats.org/officeDocument/2006/relationships/image" Target="../media/image8.emf"/><Relationship Id="rId1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7078133" y="4221089"/>
            <a:ext cx="3589867" cy="1181993"/>
          </a:xfrm>
        </p:spPr>
        <p:txBody>
          <a:bodyPr>
            <a:normAutofit fontScale="90000"/>
          </a:bodyPr>
          <a:lstStyle/>
          <a:p>
            <a:br>
              <a:rPr lang="en-US" dirty="0"/>
            </a:br>
            <a:r>
              <a:rPr lang="en-US" dirty="0"/>
              <a:t>Parents’ Meeting</a:t>
            </a:r>
            <a:br>
              <a:rPr lang="en-US" dirty="0"/>
            </a:br>
            <a:r>
              <a:rPr lang="en-US" i="1" dirty="0"/>
              <a:t>Introduction to Read Write Inc.</a:t>
            </a:r>
            <a:br>
              <a:rPr lang="en-US" dirty="0"/>
            </a:br>
            <a:endParaRPr lang="en-US" dirty="0"/>
          </a:p>
        </p:txBody>
      </p:sp>
    </p:spTree>
    <p:extLst>
      <p:ext uri="{BB962C8B-B14F-4D97-AF65-F5344CB8AC3E}">
        <p14:creationId xmlns:p14="http://schemas.microsoft.com/office/powerpoint/2010/main" val="14490787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Fred</a:t>
            </a:r>
          </a:p>
        </p:txBody>
      </p:sp>
      <p:pic>
        <p:nvPicPr>
          <p:cNvPr id="4" name="Content Placeholder 1" descr="41Ho83H3mFL.jpg"/>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5482314" y="2263305"/>
            <a:ext cx="5717373" cy="2664296"/>
          </a:xfrm>
        </p:spPr>
      </p:pic>
      <p:sp>
        <p:nvSpPr>
          <p:cNvPr id="5" name="TextBox 4">
            <a:extLst>
              <a:ext uri="{FF2B5EF4-FFF2-40B4-BE49-F238E27FC236}">
                <a16:creationId xmlns:a16="http://schemas.microsoft.com/office/drawing/2014/main" id="{E8942CB3-42E4-4376-B56F-00F75DC544C9}"/>
              </a:ext>
            </a:extLst>
          </p:cNvPr>
          <p:cNvSpPr txBox="1"/>
          <p:nvPr/>
        </p:nvSpPr>
        <p:spPr>
          <a:xfrm>
            <a:off x="557973" y="1254529"/>
            <a:ext cx="4417695" cy="4708981"/>
          </a:xfrm>
          <a:prstGeom prst="rect">
            <a:avLst/>
          </a:prstGeom>
          <a:noFill/>
        </p:spPr>
        <p:txBody>
          <a:bodyPr wrap="square">
            <a:spAutoFit/>
          </a:bodyPr>
          <a:lstStyle/>
          <a:p>
            <a:pPr lvl="0"/>
            <a:r>
              <a:rPr lang="en-US" sz="2000" u="none" strike="noStrike" kern="1200" dirty="0">
                <a:solidFill>
                  <a:schemeClr val="tx1"/>
                </a:solidFill>
                <a:effectLst/>
                <a:latin typeface="Comic Sans MS" panose="030F0702030302020204" pitchFamily="66" charset="0"/>
              </a:rPr>
              <a:t>Let me introduce you to Fred</a:t>
            </a:r>
            <a:r>
              <a:rPr lang="en-US" sz="2000" i="1" u="none" strike="noStrike" kern="1200" dirty="0">
                <a:solidFill>
                  <a:schemeClr val="tx1"/>
                </a:solidFill>
                <a:effectLst/>
                <a:latin typeface="Comic Sans MS" panose="030F0702030302020204" pitchFamily="66" charset="0"/>
              </a:rPr>
              <a:t>.</a:t>
            </a:r>
            <a:endParaRPr lang="en-GB" sz="2000" u="none" strike="noStrike" kern="1200" dirty="0">
              <a:solidFill>
                <a:schemeClr val="tx1"/>
              </a:solidFill>
              <a:effectLst/>
              <a:latin typeface="Comic Sans MS" panose="030F0702030302020204" pitchFamily="66" charset="0"/>
            </a:endParaRPr>
          </a:p>
          <a:p>
            <a:pPr lvl="0"/>
            <a:r>
              <a:rPr lang="en-US" sz="2000" u="none" strike="noStrike" kern="1200" dirty="0">
                <a:solidFill>
                  <a:schemeClr val="tx1"/>
                </a:solidFill>
                <a:effectLst/>
                <a:latin typeface="Comic Sans MS" panose="030F0702030302020204" pitchFamily="66" charset="0"/>
              </a:rPr>
              <a:t>Fred can only speak in sounds. He says d-o-g, h-a-t etc.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2000" kern="1200" dirty="0">
                <a:solidFill>
                  <a:schemeClr val="tx1"/>
                </a:solidFill>
                <a:effectLst/>
                <a:latin typeface="Comic Sans MS" panose="030F0702030302020204" pitchFamily="66" charset="0"/>
              </a:rPr>
              <a:t>Speaking like Fred helps children to understand that words are made up of sounds.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2000" u="none" strike="noStrike" kern="1200" dirty="0">
              <a:solidFill>
                <a:schemeClr val="tx1"/>
              </a:solidFill>
              <a:effectLst/>
              <a:latin typeface="Comic Sans MS" panose="030F0702030302020204" pitchFamily="66" charset="0"/>
            </a:endParaRPr>
          </a:p>
          <a:p>
            <a:pPr lvl="0"/>
            <a:r>
              <a:rPr lang="en-US" sz="2000" u="none" strike="noStrike" kern="1200" dirty="0">
                <a:solidFill>
                  <a:schemeClr val="tx1"/>
                </a:solidFill>
                <a:effectLst/>
                <a:latin typeface="Comic Sans MS" panose="030F0702030302020204" pitchFamily="66" charset="0"/>
              </a:rPr>
              <a:t>Fred helps children </a:t>
            </a:r>
            <a:r>
              <a:rPr lang="en-US" sz="2000" u="none" strike="noStrike" kern="1200" dirty="0" err="1">
                <a:solidFill>
                  <a:schemeClr val="tx1"/>
                </a:solidFill>
                <a:effectLst/>
                <a:latin typeface="Comic Sans MS" panose="030F0702030302020204" pitchFamily="66" charset="0"/>
              </a:rPr>
              <a:t>practise</a:t>
            </a:r>
            <a:r>
              <a:rPr lang="en-US" sz="2000" u="none" strike="noStrike" kern="1200" dirty="0">
                <a:solidFill>
                  <a:schemeClr val="tx1"/>
                </a:solidFill>
                <a:effectLst/>
                <a:latin typeface="Comic Sans MS" panose="030F0702030302020204" pitchFamily="66" charset="0"/>
              </a:rPr>
              <a:t> blending sounds together because he needs the children to say the words for him. Fred says d-o-g, children tell him the word is dog.</a:t>
            </a:r>
          </a:p>
          <a:p>
            <a:pPr lvl="0"/>
            <a:endParaRPr lang="en-US" sz="2000" u="none" strike="noStrike" kern="1200" dirty="0">
              <a:solidFill>
                <a:schemeClr val="tx1"/>
              </a:solidFill>
              <a:effectLst/>
              <a:latin typeface="Comic Sans MS" panose="030F0702030302020204" pitchFamily="66" charset="0"/>
            </a:endParaRPr>
          </a:p>
          <a:p>
            <a:pPr lvl="0"/>
            <a:r>
              <a:rPr lang="en-US" sz="2000" u="none" strike="noStrike" kern="1200" dirty="0">
                <a:solidFill>
                  <a:schemeClr val="tx1"/>
                </a:solidFill>
                <a:effectLst/>
                <a:latin typeface="Comic Sans MS" panose="030F0702030302020204" pitchFamily="66" charset="0"/>
              </a:rPr>
              <a:t>This is how we </a:t>
            </a:r>
            <a:r>
              <a:rPr lang="en-US" sz="2000" b="1" u="none" strike="noStrike" kern="1200" dirty="0">
                <a:solidFill>
                  <a:schemeClr val="tx1"/>
                </a:solidFill>
                <a:effectLst/>
                <a:latin typeface="Comic Sans MS" panose="030F0702030302020204" pitchFamily="66" charset="0"/>
              </a:rPr>
              <a:t>quickly</a:t>
            </a:r>
            <a:r>
              <a:rPr lang="en-US" sz="2000" u="none" strike="noStrike" kern="1200" dirty="0">
                <a:solidFill>
                  <a:schemeClr val="tx1"/>
                </a:solidFill>
                <a:effectLst/>
                <a:latin typeface="Comic Sans MS" panose="030F0702030302020204" pitchFamily="66" charset="0"/>
              </a:rPr>
              <a:t> teach </a:t>
            </a:r>
            <a:r>
              <a:rPr lang="en-US" sz="2000" b="1" u="none" strike="noStrike" kern="1200" dirty="0">
                <a:solidFill>
                  <a:schemeClr val="tx1"/>
                </a:solidFill>
                <a:effectLst/>
                <a:latin typeface="Comic Sans MS" panose="030F0702030302020204" pitchFamily="66" charset="0"/>
              </a:rPr>
              <a:t>all of our children</a:t>
            </a:r>
            <a:r>
              <a:rPr lang="en-US" sz="2000" u="none" strike="noStrike" kern="1200" dirty="0">
                <a:solidFill>
                  <a:schemeClr val="tx1"/>
                </a:solidFill>
                <a:effectLst/>
                <a:latin typeface="Comic Sans MS" panose="030F0702030302020204" pitchFamily="66" charset="0"/>
              </a:rPr>
              <a:t> to blend.</a:t>
            </a:r>
          </a:p>
        </p:txBody>
      </p:sp>
    </p:spTree>
    <p:extLst>
      <p:ext uri="{BB962C8B-B14F-4D97-AF65-F5344CB8AC3E}">
        <p14:creationId xmlns:p14="http://schemas.microsoft.com/office/powerpoint/2010/main" val="9163079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Teach spelling using Fred Fingers</a:t>
            </a:r>
          </a:p>
        </p:txBody>
      </p:sp>
      <p:pic>
        <p:nvPicPr>
          <p:cNvPr id="4" name="Content Placeholder 3"/>
          <p:cNvPicPr>
            <a:picLocks noGrp="1" noChangeAspect="1"/>
          </p:cNvPicPr>
          <p:nvPr>
            <p:ph idx="1"/>
          </p:nvPr>
        </p:nvPicPr>
        <p:blipFill>
          <a:blip r:embed="rId3" cstate="email">
            <a:extLst>
              <a:ext uri="{28A0092B-C50C-407E-A947-70E740481C1C}">
                <a14:useLocalDpi xmlns:a14="http://schemas.microsoft.com/office/drawing/2010/main"/>
              </a:ext>
            </a:extLst>
          </a:blip>
          <a:srcRect l="-78545" r="-78545"/>
          <a:stretch>
            <a:fillRect/>
          </a:stretch>
        </p:blipFill>
        <p:spPr>
          <a:xfrm>
            <a:off x="-632816" y="1650423"/>
            <a:ext cx="8596668" cy="3880773"/>
          </a:xfrm>
        </p:spPr>
      </p:pic>
      <p:sp>
        <p:nvSpPr>
          <p:cNvPr id="5" name="TextBox 4">
            <a:extLst>
              <a:ext uri="{FF2B5EF4-FFF2-40B4-BE49-F238E27FC236}">
                <a16:creationId xmlns:a16="http://schemas.microsoft.com/office/drawing/2014/main" id="{5C1A1893-3CC4-41C8-B901-129CCA90BF17}"/>
              </a:ext>
            </a:extLst>
          </p:cNvPr>
          <p:cNvSpPr txBox="1"/>
          <p:nvPr/>
        </p:nvSpPr>
        <p:spPr>
          <a:xfrm>
            <a:off x="5892165" y="2160589"/>
            <a:ext cx="4143375" cy="3046988"/>
          </a:xfrm>
          <a:prstGeom prst="rect">
            <a:avLst/>
          </a:prstGeom>
          <a:noFill/>
        </p:spPr>
        <p:txBody>
          <a:bodyPr wrap="square">
            <a:spAutoFit/>
          </a:bodyPr>
          <a:lstStyle/>
          <a:p>
            <a:r>
              <a:rPr lang="en-US" sz="2400" baseline="0" dirty="0">
                <a:latin typeface="Comic Sans MS" panose="030F0702030302020204" pitchFamily="66" charset="0"/>
              </a:rPr>
              <a:t>We use Fred Fingers to help children sound out words to spell easily.</a:t>
            </a:r>
          </a:p>
          <a:p>
            <a:r>
              <a:rPr lang="en-US" sz="2400" baseline="0" dirty="0">
                <a:latin typeface="Comic Sans MS" panose="030F0702030302020204" pitchFamily="66" charset="0"/>
              </a:rPr>
              <a:t>It means they do not have to </a:t>
            </a:r>
            <a:r>
              <a:rPr lang="en-US" sz="2400" baseline="0" dirty="0" err="1">
                <a:latin typeface="Comic Sans MS" panose="030F0702030302020204" pitchFamily="66" charset="0"/>
              </a:rPr>
              <a:t>memorise</a:t>
            </a:r>
            <a:r>
              <a:rPr lang="en-US" sz="2400" baseline="0" dirty="0">
                <a:latin typeface="Comic Sans MS" panose="030F0702030302020204" pitchFamily="66" charset="0"/>
              </a:rPr>
              <a:t> lists of spelling words.</a:t>
            </a:r>
          </a:p>
          <a:p>
            <a:r>
              <a:rPr lang="en-US" sz="2400" baseline="0" dirty="0">
                <a:latin typeface="Comic Sans MS" panose="030F0702030302020204" pitchFamily="66" charset="0"/>
              </a:rPr>
              <a:t>It is a tool so they will be able to spell any word. </a:t>
            </a:r>
          </a:p>
        </p:txBody>
      </p:sp>
    </p:spTree>
    <p:extLst>
      <p:ext uri="{BB962C8B-B14F-4D97-AF65-F5344CB8AC3E}">
        <p14:creationId xmlns:p14="http://schemas.microsoft.com/office/powerpoint/2010/main" val="31449187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000" dirty="0">
                <a:latin typeface="Comic Sans MS" panose="030F0702030302020204" pitchFamily="66" charset="0"/>
              </a:rPr>
              <a:t>‘Three with me, four at home’</a:t>
            </a:r>
          </a:p>
        </p:txBody>
      </p:sp>
      <p:sp>
        <p:nvSpPr>
          <p:cNvPr id="5" name="TextBox 4">
            <a:extLst>
              <a:ext uri="{FF2B5EF4-FFF2-40B4-BE49-F238E27FC236}">
                <a16:creationId xmlns:a16="http://schemas.microsoft.com/office/drawing/2014/main" id="{778E5DE0-F425-42B6-85F6-3A248E9E5932}"/>
              </a:ext>
            </a:extLst>
          </p:cNvPr>
          <p:cNvSpPr txBox="1"/>
          <p:nvPr/>
        </p:nvSpPr>
        <p:spPr>
          <a:xfrm>
            <a:off x="677334" y="1270000"/>
            <a:ext cx="11209866" cy="501675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000" dirty="0">
                <a:latin typeface="Comic Sans MS" panose="030F0702030302020204" pitchFamily="66" charset="0"/>
              </a:rPr>
              <a:t>In our school, </a:t>
            </a:r>
            <a:r>
              <a:rPr lang="en-GB" sz="2000" kern="1200" dirty="0">
                <a:solidFill>
                  <a:schemeClr val="tx1"/>
                </a:solidFill>
                <a:effectLst/>
                <a:latin typeface="Comic Sans MS" panose="030F0702030302020204" pitchFamily="66" charset="0"/>
              </a:rPr>
              <a:t>children read each Read Write Inc. Storybook three times in class with their partner.</a:t>
            </a:r>
          </a:p>
          <a:p>
            <a:endParaRPr lang="en-US" sz="2000" dirty="0">
              <a:latin typeface="Comic Sans MS" panose="030F0702030302020204" pitchFamily="66"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2000" dirty="0">
                <a:latin typeface="Comic Sans MS" panose="030F0702030302020204" pitchFamily="66" charset="0"/>
              </a:rPr>
              <a:t>Re-reading the same book helps children to become confident readers. </a:t>
            </a:r>
            <a:r>
              <a:rPr lang="en-GB" sz="2000" kern="1200" dirty="0">
                <a:solidFill>
                  <a:schemeClr val="tx1"/>
                </a:solidFill>
                <a:effectLst/>
                <a:latin typeface="Comic Sans MS" panose="030F0702030302020204" pitchFamily="66" charset="0"/>
              </a:rPr>
              <a:t>Each time they re-read, they build their fluency/speed and comprehension. </a:t>
            </a:r>
          </a:p>
          <a:p>
            <a:pPr marL="0" marR="0" lvl="0" indent="0" algn="l" defTabSz="457200" rtl="0" eaLnBrk="1" fontAlgn="auto" latinLnBrk="0" hangingPunct="1">
              <a:lnSpc>
                <a:spcPct val="100000"/>
              </a:lnSpc>
              <a:spcBef>
                <a:spcPts val="0"/>
              </a:spcBef>
              <a:spcAft>
                <a:spcPts val="0"/>
              </a:spcAft>
              <a:buClrTx/>
              <a:buSzTx/>
              <a:buFontTx/>
              <a:buNone/>
              <a:tabLst/>
              <a:defRPr/>
            </a:pPr>
            <a:r>
              <a:rPr lang="en-GB" sz="2000" kern="1200" dirty="0">
                <a:solidFill>
                  <a:schemeClr val="tx1"/>
                </a:solidFill>
                <a:effectLst/>
                <a:latin typeface="Comic Sans MS" panose="030F0702030302020204" pitchFamily="66" charset="0"/>
              </a:rPr>
              <a:t>They love reading and want to read because they can read all of the words in the Storybook.</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2000" kern="1200" dirty="0">
              <a:solidFill>
                <a:schemeClr val="tx1"/>
              </a:solidFill>
              <a:effectLst/>
              <a:latin typeface="Comic Sans MS" panose="030F0702030302020204" pitchFamily="66" charset="0"/>
            </a:endParaRPr>
          </a:p>
          <a:p>
            <a:pPr lvl="0"/>
            <a:r>
              <a:rPr lang="en-GB" sz="2000" kern="1200" dirty="0">
                <a:solidFill>
                  <a:schemeClr val="tx1"/>
                </a:solidFill>
                <a:effectLst/>
                <a:latin typeface="Comic Sans MS" panose="030F0702030302020204" pitchFamily="66" charset="0"/>
              </a:rPr>
              <a:t>Then your child brings the </a:t>
            </a:r>
            <a:r>
              <a:rPr lang="en-GB" sz="2000" b="1" kern="1200" dirty="0">
                <a:solidFill>
                  <a:schemeClr val="tx1"/>
                </a:solidFill>
                <a:effectLst/>
                <a:latin typeface="Comic Sans MS" panose="030F0702030302020204" pitchFamily="66" charset="0"/>
              </a:rPr>
              <a:t>same book </a:t>
            </a:r>
            <a:r>
              <a:rPr lang="en-GB" sz="2000" kern="1200" dirty="0">
                <a:solidFill>
                  <a:schemeClr val="tx1"/>
                </a:solidFill>
                <a:effectLst/>
                <a:latin typeface="Comic Sans MS" panose="030F0702030302020204" pitchFamily="66" charset="0"/>
              </a:rPr>
              <a:t>home to read and enjoy with you again and again at home.</a:t>
            </a:r>
          </a:p>
          <a:p>
            <a:pPr lvl="0"/>
            <a:endParaRPr lang="en-GB" sz="2000" kern="1200" dirty="0">
              <a:solidFill>
                <a:schemeClr val="tx1"/>
              </a:solidFill>
              <a:effectLst/>
              <a:latin typeface="Comic Sans MS" panose="030F0702030302020204" pitchFamily="66" charset="0"/>
            </a:endParaRPr>
          </a:p>
          <a:p>
            <a:pPr lvl="0"/>
            <a:r>
              <a:rPr lang="en-GB" sz="2000" kern="1200" dirty="0">
                <a:solidFill>
                  <a:schemeClr val="tx1"/>
                </a:solidFill>
                <a:effectLst/>
                <a:latin typeface="Comic Sans MS" panose="030F0702030302020204" pitchFamily="66" charset="0"/>
              </a:rPr>
              <a:t>It’s ‘three with me, four at home.’</a:t>
            </a:r>
          </a:p>
          <a:p>
            <a:endParaRPr lang="en-US" sz="2000" baseline="0" dirty="0">
              <a:latin typeface="Comic Sans MS" panose="030F0702030302020204" pitchFamily="66"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2000" b="0" baseline="0" dirty="0">
                <a:latin typeface="Comic Sans MS" panose="030F0702030302020204" pitchFamily="66" charset="0"/>
              </a:rPr>
              <a:t>We do not send stories home the children cannot read because we always want them to be set up to succeed in their reading.</a:t>
            </a:r>
          </a:p>
          <a:p>
            <a:pPr marL="0" marR="0" indent="0" algn="l" defTabSz="457200" rtl="0" eaLnBrk="1" fontAlgn="auto" latinLnBrk="0" hangingPunct="1">
              <a:lnSpc>
                <a:spcPct val="100000"/>
              </a:lnSpc>
              <a:spcBef>
                <a:spcPts val="0"/>
              </a:spcBef>
              <a:spcAft>
                <a:spcPts val="0"/>
              </a:spcAft>
              <a:buClrTx/>
              <a:buSzTx/>
              <a:buFontTx/>
              <a:buNone/>
              <a:tabLst/>
              <a:defRPr/>
            </a:pPr>
            <a:r>
              <a:rPr lang="en-US" sz="2000" b="0" baseline="0" dirty="0">
                <a:latin typeface="Comic Sans MS" panose="030F0702030302020204" pitchFamily="66" charset="0"/>
              </a:rPr>
              <a:t>We want to make sure they enjoy reading so that they want to read.</a:t>
            </a:r>
          </a:p>
          <a:p>
            <a:pPr marL="0" marR="0" indent="0" algn="l" defTabSz="457200" rtl="0" eaLnBrk="1" fontAlgn="auto" latinLnBrk="0" hangingPunct="1">
              <a:lnSpc>
                <a:spcPct val="100000"/>
              </a:lnSpc>
              <a:spcBef>
                <a:spcPts val="0"/>
              </a:spcBef>
              <a:spcAft>
                <a:spcPts val="0"/>
              </a:spcAft>
              <a:buClrTx/>
              <a:buSzTx/>
              <a:buFontTx/>
              <a:buNone/>
              <a:tabLst/>
              <a:defRPr/>
            </a:pPr>
            <a:r>
              <a:rPr lang="en-US" sz="2000" b="0" baseline="0" dirty="0">
                <a:latin typeface="Comic Sans MS" panose="030F0702030302020204" pitchFamily="66" charset="0"/>
              </a:rPr>
              <a:t>The more they read, the faster progress they will make.</a:t>
            </a:r>
            <a:endParaRPr lang="en-US" sz="2000" b="0" dirty="0">
              <a:latin typeface="Comic Sans MS" panose="030F0702030302020204" pitchFamily="66" charset="0"/>
            </a:endParaRPr>
          </a:p>
        </p:txBody>
      </p:sp>
    </p:spTree>
    <p:extLst>
      <p:ext uri="{BB962C8B-B14F-4D97-AF65-F5344CB8AC3E}">
        <p14:creationId xmlns:p14="http://schemas.microsoft.com/office/powerpoint/2010/main" val="39944421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000" dirty="0">
                <a:latin typeface="Comic Sans MS" panose="030F0702030302020204" pitchFamily="66" charset="0"/>
              </a:rPr>
              <a:t>‘Three with me, four at home’</a:t>
            </a:r>
          </a:p>
        </p:txBody>
      </p:sp>
      <p:sp>
        <p:nvSpPr>
          <p:cNvPr id="50179" name="Rectangle 3"/>
          <p:cNvSpPr>
            <a:spLocks noGrp="1" noChangeArrowheads="1"/>
          </p:cNvSpPr>
          <p:nvPr>
            <p:ph idx="1"/>
          </p:nvPr>
        </p:nvSpPr>
        <p:spPr>
          <a:xfrm>
            <a:off x="838690" y="1531620"/>
            <a:ext cx="9859789" cy="4716780"/>
          </a:xfrm>
        </p:spPr>
        <p:txBody>
          <a:bodyPr>
            <a:normAutofit/>
          </a:bodyPr>
          <a:lstStyle/>
          <a:p>
            <a:pPr algn="ctr" eaLnBrk="1" hangingPunct="1">
              <a:buFont typeface="Wingdings" pitchFamily="2" charset="2"/>
              <a:buNone/>
            </a:pPr>
            <a:endParaRPr lang="en-GB" dirty="0">
              <a:ea typeface="Arial Unicode MS" pitchFamily="34" charset="-128"/>
              <a:cs typeface="Arial Unicode MS" pitchFamily="34" charset="-128"/>
            </a:endParaRPr>
          </a:p>
          <a:p>
            <a:pPr eaLnBrk="1" hangingPunct="1">
              <a:buFont typeface="Wingdings" pitchFamily="2" charset="2"/>
              <a:buNone/>
            </a:pPr>
            <a:r>
              <a:rPr lang="en-GB" sz="2800" b="1" u="sng" dirty="0">
                <a:latin typeface="Comic Sans MS" panose="030F0702030302020204" pitchFamily="66" charset="0"/>
                <a:ea typeface="Arial Unicode MS" pitchFamily="34" charset="-128"/>
                <a:cs typeface="Arial Unicode MS" pitchFamily="34" charset="-128"/>
              </a:rPr>
              <a:t>Accuracy </a:t>
            </a:r>
            <a:r>
              <a:rPr lang="en-GB" sz="2200" dirty="0">
                <a:solidFill>
                  <a:schemeClr val="tx1"/>
                </a:solidFill>
                <a:latin typeface="Comic Sans MS" panose="030F0702030302020204" pitchFamily="66" charset="0"/>
              </a:rPr>
              <a:t>The first read focuses on reading every word accurately. </a:t>
            </a:r>
          </a:p>
          <a:p>
            <a:pPr eaLnBrk="1" hangingPunct="1">
              <a:buFont typeface="Wingdings" pitchFamily="2" charset="2"/>
              <a:buNone/>
            </a:pPr>
            <a:endParaRPr lang="en-GB" sz="2200" dirty="0">
              <a:solidFill>
                <a:schemeClr val="tx1"/>
              </a:solidFill>
              <a:latin typeface="Comic Sans MS" panose="030F0702030302020204" pitchFamily="66" charset="0"/>
            </a:endParaRPr>
          </a:p>
          <a:p>
            <a:pPr>
              <a:buNone/>
            </a:pPr>
            <a:r>
              <a:rPr lang="en-GB" sz="2800" b="1" u="sng" dirty="0">
                <a:latin typeface="Comic Sans MS" panose="030F0702030302020204" pitchFamily="66" charset="0"/>
                <a:ea typeface="Arial Unicode MS" pitchFamily="34" charset="-128"/>
                <a:cs typeface="Arial Unicode MS" pitchFamily="34" charset="-128"/>
              </a:rPr>
              <a:t>Fluency</a:t>
            </a:r>
            <a:r>
              <a:rPr lang="en-GB" sz="2800" dirty="0">
                <a:latin typeface="Comic Sans MS" panose="030F0702030302020204" pitchFamily="66" charset="0"/>
                <a:ea typeface="Arial Unicode MS" pitchFamily="34" charset="-128"/>
                <a:cs typeface="Arial Unicode MS" pitchFamily="34" charset="-128"/>
              </a:rPr>
              <a:t> </a:t>
            </a:r>
            <a:r>
              <a:rPr lang="en-GB" sz="2200" dirty="0">
                <a:solidFill>
                  <a:schemeClr val="tx1"/>
                </a:solidFill>
                <a:latin typeface="Comic Sans MS" panose="030F0702030302020204" pitchFamily="66" charset="0"/>
              </a:rPr>
              <a:t>The second on reading the story more quickly.</a:t>
            </a:r>
          </a:p>
          <a:p>
            <a:pPr eaLnBrk="1" hangingPunct="1">
              <a:buFont typeface="Wingdings" pitchFamily="2" charset="2"/>
              <a:buNone/>
            </a:pPr>
            <a:endParaRPr lang="en-GB" sz="2800" dirty="0">
              <a:latin typeface="Comic Sans MS" panose="030F0702030302020204" pitchFamily="66" charset="0"/>
              <a:ea typeface="Arial Unicode MS" pitchFamily="34" charset="-128"/>
              <a:cs typeface="Arial Unicode MS" pitchFamily="34" charset="-128"/>
            </a:endParaRPr>
          </a:p>
          <a:p>
            <a:pPr>
              <a:buNone/>
            </a:pPr>
            <a:r>
              <a:rPr lang="en-GB" sz="2800" b="1" u="sng" dirty="0">
                <a:latin typeface="Comic Sans MS" panose="030F0702030302020204" pitchFamily="66" charset="0"/>
                <a:ea typeface="Arial Unicode MS" pitchFamily="34" charset="-128"/>
                <a:cs typeface="Arial Unicode MS" pitchFamily="34" charset="-128"/>
              </a:rPr>
              <a:t>Comprehension</a:t>
            </a:r>
            <a:r>
              <a:rPr lang="en-GB" sz="2800" dirty="0">
                <a:latin typeface="Comic Sans MS" panose="030F0702030302020204" pitchFamily="66" charset="0"/>
                <a:ea typeface="Arial Unicode MS" pitchFamily="34" charset="-128"/>
                <a:cs typeface="Arial Unicode MS" pitchFamily="34" charset="-128"/>
              </a:rPr>
              <a:t> </a:t>
            </a:r>
            <a:r>
              <a:rPr lang="en-GB" sz="2600" dirty="0">
                <a:solidFill>
                  <a:schemeClr val="tx1"/>
                </a:solidFill>
                <a:latin typeface="Comic Sans MS" panose="030F0702030302020204" pitchFamily="66" charset="0"/>
              </a:rPr>
              <a:t>The third read on comprehension - understanding what they read.</a:t>
            </a:r>
          </a:p>
          <a:p>
            <a:pPr eaLnBrk="1" hangingPunct="1">
              <a:buFont typeface="Wingdings" pitchFamily="2" charset="2"/>
              <a:buNone/>
            </a:pPr>
            <a:endParaRPr lang="en-GB" sz="2800" dirty="0">
              <a:latin typeface="Comic Sans MS" panose="030F0702030302020204" pitchFamily="66" charset="0"/>
              <a:ea typeface="Arial Unicode MS" pitchFamily="34" charset="-128"/>
              <a:cs typeface="Arial Unicode MS" pitchFamily="34" charset="-128"/>
            </a:endParaRPr>
          </a:p>
          <a:p>
            <a:pPr eaLnBrk="1" hangingPunct="1">
              <a:buFont typeface="Wingdings" pitchFamily="2" charset="2"/>
              <a:buNone/>
            </a:pPr>
            <a:r>
              <a:rPr lang="en-GB" sz="2800" b="1" dirty="0">
                <a:latin typeface="Comic Sans MS" panose="030F0702030302020204" pitchFamily="66" charset="0"/>
                <a:ea typeface="Arial Unicode MS" pitchFamily="34" charset="-128"/>
                <a:cs typeface="Arial Unicode MS" pitchFamily="34" charset="-128"/>
              </a:rPr>
              <a:t>Read and enjoy at home!</a:t>
            </a:r>
          </a:p>
          <a:p>
            <a:pPr eaLnBrk="1" hangingPunct="1">
              <a:buFont typeface="Wingdings" pitchFamily="2" charset="2"/>
              <a:buNone/>
            </a:pPr>
            <a:endParaRPr lang="en-GB" sz="2400" dirty="0">
              <a:ea typeface="Arial Unicode MS" pitchFamily="34" charset="-128"/>
              <a:cs typeface="Arial Unicode MS" pitchFamily="34" charset="-128"/>
            </a:endParaRPr>
          </a:p>
          <a:p>
            <a:pPr eaLnBrk="1" hangingPunct="1">
              <a:buFont typeface="Wingdings" pitchFamily="2" charset="2"/>
              <a:buNone/>
            </a:pPr>
            <a:endParaRPr lang="en-GB" sz="2400" i="1" dirty="0">
              <a:latin typeface="Arial Unicode MS" pitchFamily="34" charset="-128"/>
              <a:ea typeface="Arial Unicode MS" pitchFamily="34" charset="-128"/>
              <a:cs typeface="Arial Unicode MS" pitchFamily="34" charset="-128"/>
            </a:endParaRPr>
          </a:p>
        </p:txBody>
      </p:sp>
    </p:spTree>
    <p:extLst>
      <p:ext uri="{BB962C8B-B14F-4D97-AF65-F5344CB8AC3E}">
        <p14:creationId xmlns:p14="http://schemas.microsoft.com/office/powerpoint/2010/main" val="3497027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500" fill="hold"/>
                                        <p:tgtEl>
                                          <p:spTgt spid="50179">
                                            <p:txEl>
                                              <p:pRg st="1" end="1"/>
                                            </p:txEl>
                                          </p:spTgt>
                                        </p:tgtEl>
                                        <p:attrNameLst>
                                          <p:attrName>style.color</p:attrName>
                                        </p:attrNameLst>
                                      </p:cBhvr>
                                      <p:to>
                                        <a:schemeClr val="hlink"/>
                                      </p:to>
                                    </p:animClr>
                                  </p:childTnLst>
                                </p:cTn>
                              </p:par>
                            </p:childTnLst>
                          </p:cTn>
                        </p:par>
                      </p:childTnLst>
                    </p:cTn>
                  </p:par>
                  <p:par>
                    <p:cTn id="7" fill="hold">
                      <p:stCondLst>
                        <p:cond delay="indefinite"/>
                      </p:stCondLst>
                      <p:childTnLst>
                        <p:par>
                          <p:cTn id="8" fill="hold">
                            <p:stCondLst>
                              <p:cond delay="0"/>
                            </p:stCondLst>
                            <p:childTnLst>
                              <p:par>
                                <p:cTn id="9" presetID="3" presetClass="emph" presetSubtype="2" fill="hold" nodeType="clickEffect">
                                  <p:stCondLst>
                                    <p:cond delay="0"/>
                                  </p:stCondLst>
                                  <p:childTnLst>
                                    <p:animClr clrSpc="rgb" dir="cw">
                                      <p:cBhvr override="childStyle">
                                        <p:cTn id="10" dur="500" fill="hold"/>
                                        <p:tgtEl>
                                          <p:spTgt spid="50179">
                                            <p:txEl>
                                              <p:pRg st="3" end="3"/>
                                            </p:txEl>
                                          </p:spTgt>
                                        </p:tgtEl>
                                        <p:attrNameLst>
                                          <p:attrName>style.color</p:attrName>
                                        </p:attrNameLst>
                                      </p:cBhvr>
                                      <p:to>
                                        <a:schemeClr val="hlink"/>
                                      </p:to>
                                    </p:animClr>
                                  </p:childTnLst>
                                </p:cTn>
                              </p:par>
                            </p:childTnLst>
                          </p:cTn>
                        </p:par>
                      </p:childTnLst>
                    </p:cTn>
                  </p:par>
                  <p:par>
                    <p:cTn id="11" fill="hold">
                      <p:stCondLst>
                        <p:cond delay="indefinite"/>
                      </p:stCondLst>
                      <p:childTnLst>
                        <p:par>
                          <p:cTn id="12" fill="hold">
                            <p:stCondLst>
                              <p:cond delay="0"/>
                            </p:stCondLst>
                            <p:childTnLst>
                              <p:par>
                                <p:cTn id="13" presetID="3" presetClass="emph" presetSubtype="2" fill="hold" nodeType="clickEffect">
                                  <p:stCondLst>
                                    <p:cond delay="0"/>
                                  </p:stCondLst>
                                  <p:childTnLst>
                                    <p:animClr clrSpc="rgb" dir="cw">
                                      <p:cBhvr override="childStyle">
                                        <p:cTn id="14" dur="500" fill="hold"/>
                                        <p:tgtEl>
                                          <p:spTgt spid="50179">
                                            <p:txEl>
                                              <p:pRg st="5" end="5"/>
                                            </p:txEl>
                                          </p:spTgt>
                                        </p:tgtEl>
                                        <p:attrNameLst>
                                          <p:attrName>style.color</p:attrName>
                                        </p:attrNameLst>
                                      </p:cBhvr>
                                      <p:to>
                                        <a:schemeClr val="hlink"/>
                                      </p:to>
                                    </p:animClr>
                                  </p:childTnLst>
                                </p:cTn>
                              </p:par>
                            </p:childTnLst>
                          </p:cTn>
                        </p:par>
                      </p:childTnLst>
                    </p:cTn>
                  </p:par>
                  <p:par>
                    <p:cTn id="15" fill="hold">
                      <p:stCondLst>
                        <p:cond delay="indefinite"/>
                      </p:stCondLst>
                      <p:childTnLst>
                        <p:par>
                          <p:cTn id="16" fill="hold">
                            <p:stCondLst>
                              <p:cond delay="0"/>
                            </p:stCondLst>
                            <p:childTnLst>
                              <p:par>
                                <p:cTn id="17" presetID="3" presetClass="emph" presetSubtype="2" fill="hold" nodeType="clickEffect">
                                  <p:stCondLst>
                                    <p:cond delay="0"/>
                                  </p:stCondLst>
                                  <p:childTnLst>
                                    <p:animClr clrSpc="rgb" dir="cw">
                                      <p:cBhvr override="childStyle">
                                        <p:cTn id="18" dur="500" fill="hold"/>
                                        <p:tgtEl>
                                          <p:spTgt spid="50179">
                                            <p:txEl>
                                              <p:pRg st="7" end="7"/>
                                            </p:txEl>
                                          </p:spTgt>
                                        </p:tgtEl>
                                        <p:attrNameLst>
                                          <p:attrName>style.color</p:attrName>
                                        </p:attrNameLst>
                                      </p:cBhvr>
                                      <p:to>
                                        <a:schemeClr val="hlink"/>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47530" y="260649"/>
            <a:ext cx="8712967" cy="864096"/>
          </a:xfrm>
        </p:spPr>
        <p:txBody>
          <a:bodyPr/>
          <a:lstStyle/>
          <a:p>
            <a:r>
              <a:rPr lang="en-US" dirty="0"/>
              <a:t>Which books will children bring home?</a:t>
            </a:r>
          </a:p>
        </p:txBody>
      </p:sp>
      <p:sp>
        <p:nvSpPr>
          <p:cNvPr id="31" name="TextBox 30"/>
          <p:cNvSpPr txBox="1"/>
          <p:nvPr/>
        </p:nvSpPr>
        <p:spPr>
          <a:xfrm>
            <a:off x="3251716" y="1276166"/>
            <a:ext cx="527565" cy="1446550"/>
          </a:xfrm>
          <a:prstGeom prst="rect">
            <a:avLst/>
          </a:prstGeom>
          <a:noFill/>
        </p:spPr>
        <p:txBody>
          <a:bodyPr wrap="square" rtlCol="0">
            <a:spAutoFit/>
          </a:bodyPr>
          <a:lstStyle/>
          <a:p>
            <a:r>
              <a:rPr lang="en-US" sz="8800" dirty="0">
                <a:solidFill>
                  <a:srgbClr val="5A5A5A"/>
                </a:solidFill>
              </a:rPr>
              <a:t>+</a:t>
            </a:r>
            <a:endParaRPr lang="en-US" dirty="0">
              <a:solidFill>
                <a:srgbClr val="5A5A5A"/>
              </a:solidFill>
            </a:endParaRPr>
          </a:p>
        </p:txBody>
      </p:sp>
      <p:sp>
        <p:nvSpPr>
          <p:cNvPr id="32" name="TextBox 31"/>
          <p:cNvSpPr txBox="1"/>
          <p:nvPr/>
        </p:nvSpPr>
        <p:spPr>
          <a:xfrm>
            <a:off x="6115450" y="1262785"/>
            <a:ext cx="776175" cy="1446550"/>
          </a:xfrm>
          <a:prstGeom prst="rect">
            <a:avLst/>
          </a:prstGeom>
          <a:noFill/>
        </p:spPr>
        <p:txBody>
          <a:bodyPr wrap="none" rtlCol="0">
            <a:spAutoFit/>
          </a:bodyPr>
          <a:lstStyle/>
          <a:p>
            <a:r>
              <a:rPr lang="en-US" sz="8800" dirty="0">
                <a:solidFill>
                  <a:srgbClr val="5A5A5A"/>
                </a:solidFill>
              </a:rPr>
              <a:t>+</a:t>
            </a:r>
            <a:endParaRPr lang="en-US" dirty="0">
              <a:solidFill>
                <a:srgbClr val="5A5A5A"/>
              </a:solidFill>
            </a:endParaRPr>
          </a:p>
        </p:txBody>
      </p:sp>
      <p:pic>
        <p:nvPicPr>
          <p:cNvPr id="3" name="Picture 2">
            <a:extLst>
              <a:ext uri="{FF2B5EF4-FFF2-40B4-BE49-F238E27FC236}">
                <a16:creationId xmlns:a16="http://schemas.microsoft.com/office/drawing/2014/main" id="{08109203-4959-C44A-8547-F974B7707A4B}"/>
              </a:ext>
            </a:extLst>
          </p:cNvPr>
          <p:cNvPicPr>
            <a:picLocks noChangeAspect="1"/>
          </p:cNvPicPr>
          <p:nvPr/>
        </p:nvPicPr>
        <p:blipFill>
          <a:blip r:embed="rId3"/>
          <a:stretch>
            <a:fillRect/>
          </a:stretch>
        </p:blipFill>
        <p:spPr>
          <a:xfrm>
            <a:off x="6956449" y="1348498"/>
            <a:ext cx="1821604" cy="1275123"/>
          </a:xfrm>
          <a:prstGeom prst="rect">
            <a:avLst/>
          </a:prstGeom>
        </p:spPr>
      </p:pic>
      <p:pic>
        <p:nvPicPr>
          <p:cNvPr id="25" name="Picture 24">
            <a:extLst>
              <a:ext uri="{FF2B5EF4-FFF2-40B4-BE49-F238E27FC236}">
                <a16:creationId xmlns:a16="http://schemas.microsoft.com/office/drawing/2014/main" id="{F2899D2E-4D50-3F45-B1A3-F14ED3381A4B}"/>
              </a:ext>
            </a:extLst>
          </p:cNvPr>
          <p:cNvPicPr>
            <a:picLocks noChangeAspect="1"/>
          </p:cNvPicPr>
          <p:nvPr/>
        </p:nvPicPr>
        <p:blipFill>
          <a:blip r:embed="rId4"/>
          <a:stretch>
            <a:fillRect/>
          </a:stretch>
        </p:blipFill>
        <p:spPr>
          <a:xfrm>
            <a:off x="2009734" y="1523880"/>
            <a:ext cx="1234631" cy="897816"/>
          </a:xfrm>
          <a:prstGeom prst="rect">
            <a:avLst/>
          </a:prstGeom>
          <a:ln>
            <a:solidFill>
              <a:schemeClr val="accent5"/>
            </a:solidFill>
          </a:ln>
        </p:spPr>
      </p:pic>
      <p:pic>
        <p:nvPicPr>
          <p:cNvPr id="26" name="Picture 25">
            <a:extLst>
              <a:ext uri="{FF2B5EF4-FFF2-40B4-BE49-F238E27FC236}">
                <a16:creationId xmlns:a16="http://schemas.microsoft.com/office/drawing/2014/main" id="{D33D07F8-97D8-7842-B1CC-0EC7FF92311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265281" y="1999441"/>
            <a:ext cx="1785345" cy="1209588"/>
          </a:xfrm>
          <a:prstGeom prst="rect">
            <a:avLst/>
          </a:prstGeom>
        </p:spPr>
      </p:pic>
      <p:pic>
        <p:nvPicPr>
          <p:cNvPr id="27" name="Picture 26">
            <a:extLst>
              <a:ext uri="{FF2B5EF4-FFF2-40B4-BE49-F238E27FC236}">
                <a16:creationId xmlns:a16="http://schemas.microsoft.com/office/drawing/2014/main" id="{48630B1F-9E67-6F47-B76A-D42C326C1B6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191744" y="901016"/>
            <a:ext cx="1891294" cy="1322155"/>
          </a:xfrm>
          <a:prstGeom prst="rect">
            <a:avLst/>
          </a:prstGeom>
        </p:spPr>
      </p:pic>
      <p:sp>
        <p:nvSpPr>
          <p:cNvPr id="24" name="TextBox 23">
            <a:extLst>
              <a:ext uri="{FF2B5EF4-FFF2-40B4-BE49-F238E27FC236}">
                <a16:creationId xmlns:a16="http://schemas.microsoft.com/office/drawing/2014/main" id="{03EF3333-72C8-4812-AA78-9441FA441422}"/>
              </a:ext>
            </a:extLst>
          </p:cNvPr>
          <p:cNvSpPr txBox="1"/>
          <p:nvPr/>
        </p:nvSpPr>
        <p:spPr>
          <a:xfrm>
            <a:off x="460958" y="3158171"/>
            <a:ext cx="11308984" cy="3416320"/>
          </a:xfrm>
          <a:prstGeom prst="rect">
            <a:avLst/>
          </a:prstGeom>
          <a:noFill/>
        </p:spPr>
        <p:txBody>
          <a:bodyPr wrap="square">
            <a:spAutoFit/>
          </a:bodyPr>
          <a:lstStyle/>
          <a:p>
            <a:r>
              <a:rPr lang="en-US" sz="2400" kern="1200" dirty="0">
                <a:solidFill>
                  <a:schemeClr val="tx1"/>
                </a:solidFill>
                <a:effectLst/>
                <a:latin typeface="Comic Sans MS" panose="030F0702030302020204" pitchFamily="66" charset="0"/>
              </a:rPr>
              <a:t>In your child’s book bag, they will bring home:</a:t>
            </a:r>
          </a:p>
          <a:p>
            <a:endParaRPr lang="en-US" sz="2400" kern="1200" dirty="0">
              <a:solidFill>
                <a:schemeClr val="tx1"/>
              </a:solidFill>
              <a:effectLst/>
              <a:latin typeface="Comic Sans MS" panose="030F0702030302020204" pitchFamily="66" charset="0"/>
            </a:endParaRPr>
          </a:p>
          <a:p>
            <a:pPr marL="171450" indent="-171450">
              <a:buFontTx/>
              <a:buChar char="-"/>
            </a:pPr>
            <a:r>
              <a:rPr lang="en-US" sz="2400" kern="1200" dirty="0">
                <a:solidFill>
                  <a:schemeClr val="tx1"/>
                </a:solidFill>
                <a:effectLst/>
                <a:latin typeface="Comic Sans MS" panose="030F0702030302020204" pitchFamily="66" charset="0"/>
              </a:rPr>
              <a:t>the Storybook they have read in class to </a:t>
            </a:r>
            <a:r>
              <a:rPr lang="en-US" sz="2400" kern="1200" dirty="0" err="1">
                <a:solidFill>
                  <a:schemeClr val="tx1"/>
                </a:solidFill>
                <a:effectLst/>
                <a:latin typeface="Comic Sans MS" panose="030F0702030302020204" pitchFamily="66" charset="0"/>
              </a:rPr>
              <a:t>practise</a:t>
            </a:r>
            <a:r>
              <a:rPr lang="en-US" sz="2400" kern="1200" dirty="0">
                <a:solidFill>
                  <a:schemeClr val="tx1"/>
                </a:solidFill>
                <a:effectLst/>
                <a:latin typeface="Comic Sans MS" panose="030F0702030302020204" pitchFamily="66" charset="0"/>
              </a:rPr>
              <a:t> reading what they can already read. </a:t>
            </a:r>
          </a:p>
          <a:p>
            <a:endParaRPr lang="en-GB" sz="2400" i="1" kern="1200" dirty="0">
              <a:solidFill>
                <a:schemeClr val="tx1"/>
              </a:solidFill>
              <a:effectLst/>
              <a:latin typeface="Comic Sans MS" panose="030F0702030302020204" pitchFamily="66" charset="0"/>
            </a:endParaRPr>
          </a:p>
          <a:p>
            <a:r>
              <a:rPr lang="en-GB" sz="2400" i="1" kern="1200" dirty="0">
                <a:solidFill>
                  <a:schemeClr val="tx1"/>
                </a:solidFill>
                <a:effectLst/>
                <a:latin typeface="Comic Sans MS" panose="030F0702030302020204" pitchFamily="66" charset="0"/>
              </a:rPr>
              <a:t>- </a:t>
            </a:r>
            <a:r>
              <a:rPr lang="en-GB" sz="2400" i="1" dirty="0">
                <a:latin typeface="Comic Sans MS" panose="030F0702030302020204" pitchFamily="66" charset="0"/>
              </a:rPr>
              <a:t>A</a:t>
            </a:r>
            <a:r>
              <a:rPr lang="en-GB" sz="2400" i="0" kern="1200" dirty="0">
                <a:solidFill>
                  <a:schemeClr val="tx1"/>
                </a:solidFill>
                <a:effectLst/>
                <a:latin typeface="Comic Sans MS" panose="030F0702030302020204" pitchFamily="66" charset="0"/>
              </a:rPr>
              <a:t> Book Bag Book. </a:t>
            </a:r>
            <a:r>
              <a:rPr lang="en-GB" sz="2400" kern="1200" dirty="0">
                <a:solidFill>
                  <a:schemeClr val="tx1"/>
                </a:solidFill>
                <a:effectLst/>
                <a:latin typeface="Comic Sans MS" panose="030F0702030302020204" pitchFamily="66" charset="0"/>
              </a:rPr>
              <a:t>They have guidance inside just for you as parents., They are matched to the books children read in school so provide practice of the same sounds – extra practice at the right level for your child. They include many of the same reading activities that we use in class.</a:t>
            </a:r>
            <a:endParaRPr lang="en-GB" sz="2400" i="0" kern="1200" dirty="0">
              <a:solidFill>
                <a:schemeClr val="tx1"/>
              </a:solidFill>
              <a:effectLst/>
              <a:latin typeface="Comic Sans MS" panose="030F0702030302020204" pitchFamily="66" charset="0"/>
            </a:endParaRPr>
          </a:p>
        </p:txBody>
      </p:sp>
    </p:spTree>
    <p:extLst>
      <p:ext uri="{BB962C8B-B14F-4D97-AF65-F5344CB8AC3E}">
        <p14:creationId xmlns:p14="http://schemas.microsoft.com/office/powerpoint/2010/main" val="2450231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883CF-ABF9-984B-9FFC-62BB643E79F7}"/>
              </a:ext>
            </a:extLst>
          </p:cNvPr>
          <p:cNvSpPr>
            <a:spLocks noGrp="1"/>
          </p:cNvSpPr>
          <p:nvPr>
            <p:ph type="title"/>
          </p:nvPr>
        </p:nvSpPr>
        <p:spPr/>
        <p:txBody>
          <a:bodyPr/>
          <a:lstStyle/>
          <a:p>
            <a:r>
              <a:rPr lang="en-US" dirty="0"/>
              <a:t>Free Video Tutorials (</a:t>
            </a:r>
            <a:r>
              <a:rPr lang="en-US" dirty="0" err="1"/>
              <a:t>ruthmiskin.com</a:t>
            </a:r>
            <a:r>
              <a:rPr lang="en-US" dirty="0"/>
              <a:t>)</a:t>
            </a:r>
          </a:p>
        </p:txBody>
      </p:sp>
      <p:pic>
        <p:nvPicPr>
          <p:cNvPr id="5" name="Content Placeholder 4">
            <a:extLst>
              <a:ext uri="{FF2B5EF4-FFF2-40B4-BE49-F238E27FC236}">
                <a16:creationId xmlns:a16="http://schemas.microsoft.com/office/drawing/2014/main" id="{6F4A43B0-25A7-0949-9BF1-25899EF55725}"/>
              </a:ext>
            </a:extLst>
          </p:cNvPr>
          <p:cNvPicPr>
            <a:picLocks noGrp="1" noChangeAspect="1"/>
          </p:cNvPicPr>
          <p:nvPr>
            <p:ph idx="1"/>
          </p:nvPr>
        </p:nvPicPr>
        <p:blipFill>
          <a:blip r:embed="rId3"/>
          <a:stretch>
            <a:fillRect/>
          </a:stretch>
        </p:blipFill>
        <p:spPr>
          <a:xfrm>
            <a:off x="2716266" y="1317247"/>
            <a:ext cx="6759469" cy="4904277"/>
          </a:xfrm>
        </p:spPr>
      </p:pic>
    </p:spTree>
    <p:extLst>
      <p:ext uri="{BB962C8B-B14F-4D97-AF65-F5344CB8AC3E}">
        <p14:creationId xmlns:p14="http://schemas.microsoft.com/office/powerpoint/2010/main" val="10264220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48834" y="839789"/>
            <a:ext cx="8596668" cy="1320800"/>
          </a:xfrm>
        </p:spPr>
        <p:txBody>
          <a:bodyPr>
            <a:normAutofit/>
          </a:bodyPr>
          <a:lstStyle/>
          <a:p>
            <a:r>
              <a:rPr lang="en-US" sz="4400" dirty="0">
                <a:latin typeface="Comic Sans MS" panose="030F0702030302020204" pitchFamily="66" charset="0"/>
              </a:rPr>
              <a:t>What can I do?</a:t>
            </a:r>
          </a:p>
        </p:txBody>
      </p:sp>
      <p:sp>
        <p:nvSpPr>
          <p:cNvPr id="3" name="Content Placeholder 2"/>
          <p:cNvSpPr>
            <a:spLocks noGrp="1"/>
          </p:cNvSpPr>
          <p:nvPr>
            <p:ph idx="1"/>
          </p:nvPr>
        </p:nvSpPr>
        <p:spPr/>
        <p:txBody>
          <a:bodyPr/>
          <a:lstStyle/>
          <a:p>
            <a:pPr marL="514350" indent="-514350">
              <a:buFont typeface="+mj-lt"/>
              <a:buAutoNum type="arabicPeriod"/>
            </a:pPr>
            <a:r>
              <a:rPr lang="en-US" sz="3600" dirty="0">
                <a:latin typeface="Comic Sans MS" panose="030F0702030302020204" pitchFamily="66" charset="0"/>
              </a:rPr>
              <a:t>Use pure sounds, not letter names</a:t>
            </a:r>
          </a:p>
          <a:p>
            <a:pPr marL="514350" indent="-514350">
              <a:buFont typeface="+mj-lt"/>
              <a:buAutoNum type="arabicPeriod"/>
            </a:pPr>
            <a:r>
              <a:rPr lang="en-US" sz="3600" dirty="0">
                <a:latin typeface="Comic Sans MS" panose="030F0702030302020204" pitchFamily="66" charset="0"/>
              </a:rPr>
              <a:t>Use Fred Talk to read and spell words</a:t>
            </a:r>
          </a:p>
          <a:p>
            <a:pPr marL="514350" indent="-514350">
              <a:buFont typeface="+mj-lt"/>
              <a:buAutoNum type="arabicPeriod"/>
            </a:pPr>
            <a:r>
              <a:rPr lang="en-US" sz="3600" dirty="0">
                <a:latin typeface="Comic Sans MS" panose="030F0702030302020204" pitchFamily="66" charset="0"/>
              </a:rPr>
              <a:t>Listen to your child read their Storybook every day</a:t>
            </a:r>
          </a:p>
          <a:p>
            <a:pPr marL="514350" indent="-514350">
              <a:buFont typeface="+mj-lt"/>
              <a:buAutoNum type="arabicPeriod"/>
            </a:pPr>
            <a:r>
              <a:rPr lang="en-US" sz="3600" dirty="0">
                <a:latin typeface="Comic Sans MS" panose="030F0702030302020204" pitchFamily="66" charset="0"/>
              </a:rPr>
              <a:t>Read stories to your child every day</a:t>
            </a:r>
          </a:p>
          <a:p>
            <a:pPr marL="457200" indent="-457200">
              <a:buFont typeface="Arial"/>
              <a:buChar char="•"/>
            </a:pPr>
            <a:endParaRPr lang="en-US" dirty="0"/>
          </a:p>
        </p:txBody>
      </p:sp>
    </p:spTree>
    <p:extLst>
      <p:ext uri="{BB962C8B-B14F-4D97-AF65-F5344CB8AC3E}">
        <p14:creationId xmlns:p14="http://schemas.microsoft.com/office/powerpoint/2010/main" val="756694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Online resources available</a:t>
            </a:r>
          </a:p>
        </p:txBody>
      </p:sp>
      <p:sp>
        <p:nvSpPr>
          <p:cNvPr id="3" name="Content Placeholder 2"/>
          <p:cNvSpPr>
            <a:spLocks noGrp="1"/>
          </p:cNvSpPr>
          <p:nvPr>
            <p:ph idx="1"/>
          </p:nvPr>
        </p:nvSpPr>
        <p:spPr/>
        <p:txBody>
          <a:bodyPr>
            <a:normAutofit/>
          </a:bodyPr>
          <a:lstStyle/>
          <a:p>
            <a:r>
              <a:rPr lang="en-US" sz="2800" dirty="0">
                <a:latin typeface="Comic Sans MS" panose="030F0702030302020204" pitchFamily="66" charset="0"/>
              </a:rPr>
              <a:t>Ruth Miskin Parents’ Page:</a:t>
            </a:r>
          </a:p>
          <a:p>
            <a:r>
              <a:rPr lang="en-US" sz="2800" dirty="0">
                <a:latin typeface="Comic Sans MS" panose="030F0702030302020204" pitchFamily="66" charset="0"/>
                <a:hlinkClick r:id="rId3"/>
              </a:rPr>
              <a:t>http://www.ruthmiskin.com/en/parents/</a:t>
            </a:r>
            <a:endParaRPr lang="en-US" sz="2800" dirty="0">
              <a:latin typeface="Comic Sans MS" panose="030F0702030302020204" pitchFamily="66" charset="0"/>
            </a:endParaRPr>
          </a:p>
          <a:p>
            <a:endParaRPr lang="en-US" sz="2800" dirty="0">
              <a:latin typeface="Comic Sans MS" panose="030F0702030302020204" pitchFamily="66" charset="0"/>
            </a:endParaRPr>
          </a:p>
          <a:p>
            <a:r>
              <a:rPr lang="en-US" sz="2800" dirty="0">
                <a:latin typeface="Comic Sans MS" panose="030F0702030302020204" pitchFamily="66" charset="0"/>
              </a:rPr>
              <a:t>Free e-books for home reading:</a:t>
            </a:r>
          </a:p>
          <a:p>
            <a:r>
              <a:rPr lang="en-US" sz="2800" dirty="0">
                <a:latin typeface="Comic Sans MS" panose="030F0702030302020204" pitchFamily="66" charset="0"/>
                <a:hlinkClick r:id="rId4"/>
              </a:rPr>
              <a:t>http://www.oxfordowl.co.uk/Reading/</a:t>
            </a:r>
            <a:endParaRPr lang="en-US" sz="2800" dirty="0">
              <a:latin typeface="Comic Sans MS" panose="030F0702030302020204" pitchFamily="66" charset="0"/>
            </a:endParaRPr>
          </a:p>
          <a:p>
            <a:endParaRPr lang="en-US" dirty="0"/>
          </a:p>
          <a:p>
            <a:endParaRPr lang="en-US" dirty="0"/>
          </a:p>
        </p:txBody>
      </p:sp>
    </p:spTree>
    <p:extLst>
      <p:ext uri="{BB962C8B-B14F-4D97-AF65-F5344CB8AC3E}">
        <p14:creationId xmlns:p14="http://schemas.microsoft.com/office/powerpoint/2010/main" val="18725114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2"/>
          <p:cNvSpPr>
            <a:spLocks noGrp="1" noChangeArrowheads="1"/>
          </p:cNvSpPr>
          <p:nvPr>
            <p:ph type="title"/>
          </p:nvPr>
        </p:nvSpPr>
        <p:spPr/>
        <p:txBody>
          <a:bodyPr/>
          <a:lstStyle/>
          <a:p>
            <a:r>
              <a:rPr lang="en-GB" i="1" dirty="0">
                <a:latin typeface="Arial" charset="0"/>
              </a:rPr>
              <a:t>Read Write Inc</a:t>
            </a:r>
            <a:r>
              <a:rPr lang="en-GB" dirty="0">
                <a:latin typeface="Arial" charset="0"/>
              </a:rPr>
              <a:t>. Phonics – Who is it for?</a:t>
            </a:r>
            <a:endParaRPr lang="en-US" dirty="0">
              <a:latin typeface="Arial" charset="0"/>
            </a:endParaRPr>
          </a:p>
        </p:txBody>
      </p:sp>
      <p:sp>
        <p:nvSpPr>
          <p:cNvPr id="7172" name="Rectangle 3"/>
          <p:cNvSpPr>
            <a:spLocks noGrp="1" noChangeArrowheads="1"/>
          </p:cNvSpPr>
          <p:nvPr>
            <p:ph idx="1"/>
          </p:nvPr>
        </p:nvSpPr>
        <p:spPr>
          <a:xfrm>
            <a:off x="837354" y="1680529"/>
            <a:ext cx="8596668" cy="3880773"/>
          </a:xfrm>
        </p:spPr>
        <p:txBody>
          <a:bodyPr/>
          <a:lstStyle/>
          <a:p>
            <a:pPr marL="457200" indent="-457200">
              <a:buFont typeface="Arial"/>
              <a:buChar char="•"/>
            </a:pPr>
            <a:r>
              <a:rPr lang="en-US" sz="2000" dirty="0">
                <a:latin typeface="Comic Sans MS" panose="030F0702030302020204" pitchFamily="66" charset="0"/>
              </a:rPr>
              <a:t>Children learning to read in YR– Y2</a:t>
            </a:r>
          </a:p>
          <a:p>
            <a:pPr marL="457200" indent="-457200">
              <a:buFont typeface="Arial"/>
              <a:buChar char="•"/>
            </a:pPr>
            <a:endParaRPr lang="en-US" sz="2000" dirty="0">
              <a:latin typeface="Comic Sans MS" panose="030F0702030302020204" pitchFamily="66" charset="0"/>
            </a:endParaRPr>
          </a:p>
          <a:p>
            <a:pPr marL="457200" indent="-457200">
              <a:buFont typeface="Arial"/>
              <a:buChar char="•"/>
            </a:pPr>
            <a:r>
              <a:rPr lang="en-US" sz="2000" dirty="0">
                <a:latin typeface="Comic Sans MS" panose="030F0702030302020204" pitchFamily="66" charset="0"/>
              </a:rPr>
              <a:t>Older children who need to ‘catch up’</a:t>
            </a:r>
          </a:p>
          <a:p>
            <a:endParaRPr lang="en-US" sz="2000" dirty="0">
              <a:latin typeface="Comic Sans MS" panose="030F0702030302020204" pitchFamily="66" charset="0"/>
            </a:endParaRPr>
          </a:p>
          <a:p>
            <a:pPr marL="457200" indent="-457200">
              <a:buFont typeface="Arial"/>
              <a:buChar char="•"/>
            </a:pPr>
            <a:r>
              <a:rPr lang="en-GB" sz="2000" dirty="0">
                <a:latin typeface="Comic Sans MS" panose="030F0702030302020204" pitchFamily="66" charset="0"/>
              </a:rPr>
              <a:t>Taught in groups based on their stage of reading</a:t>
            </a:r>
          </a:p>
          <a:p>
            <a:pPr marL="457200" indent="-457200">
              <a:buFont typeface="Arial"/>
              <a:buChar char="•"/>
            </a:pPr>
            <a:endParaRPr lang="en-GB" sz="2000" dirty="0">
              <a:latin typeface="Comic Sans MS" panose="030F0702030302020204" pitchFamily="66" charset="0"/>
            </a:endParaRPr>
          </a:p>
          <a:p>
            <a:pPr marL="457200" indent="-457200">
              <a:buFont typeface="Arial"/>
              <a:buChar char="•"/>
            </a:pPr>
            <a:r>
              <a:rPr lang="en-GB" sz="2000" dirty="0">
                <a:latin typeface="Comic Sans MS" panose="030F0702030302020204" pitchFamily="66" charset="0"/>
              </a:rPr>
              <a:t>Each half-term, we assess and group our children based on their </a:t>
            </a:r>
            <a:r>
              <a:rPr lang="en-GB" sz="2000" i="1" dirty="0">
                <a:latin typeface="Comic Sans MS" panose="030F0702030302020204" pitchFamily="66" charset="0"/>
              </a:rPr>
              <a:t>stage</a:t>
            </a:r>
            <a:r>
              <a:rPr lang="en-GB" sz="2000" dirty="0">
                <a:latin typeface="Comic Sans MS" panose="030F0702030302020204" pitchFamily="66" charset="0"/>
              </a:rPr>
              <a:t> of reading not age of reading. This means all children practise reading at the right level.</a:t>
            </a:r>
          </a:p>
          <a:p>
            <a:pPr marL="457200" indent="-457200">
              <a:buFont typeface="Arial"/>
              <a:buChar char="•"/>
            </a:pPr>
            <a:endParaRPr lang="en-US" dirty="0">
              <a:latin typeface="Arial Unicode MS" charset="0"/>
            </a:endParaRPr>
          </a:p>
        </p:txBody>
      </p:sp>
    </p:spTree>
    <p:extLst>
      <p:ext uri="{BB962C8B-B14F-4D97-AF65-F5344CB8AC3E}">
        <p14:creationId xmlns:p14="http://schemas.microsoft.com/office/powerpoint/2010/main" val="29665724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17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17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17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17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2"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47537" y="260649"/>
            <a:ext cx="8712959" cy="864096"/>
          </a:xfrm>
        </p:spPr>
        <p:txBody>
          <a:bodyPr/>
          <a:lstStyle/>
          <a:p>
            <a:r>
              <a:rPr lang="en-US" dirty="0"/>
              <a:t>Read Write Inc. Phonics daily lessons</a:t>
            </a:r>
          </a:p>
        </p:txBody>
      </p:sp>
      <p:grpSp>
        <p:nvGrpSpPr>
          <p:cNvPr id="34" name="Group 33"/>
          <p:cNvGrpSpPr/>
          <p:nvPr/>
        </p:nvGrpSpPr>
        <p:grpSpPr>
          <a:xfrm>
            <a:off x="4502754" y="2413291"/>
            <a:ext cx="1964910" cy="1008112"/>
            <a:chOff x="4814870" y="1776823"/>
            <a:chExt cx="3618366" cy="1856429"/>
          </a:xfrm>
        </p:grpSpPr>
        <p:pic>
          <p:nvPicPr>
            <p:cNvPr id="30" name="Picture 29" descr="Screen Shot 2016-04-13 at 10.33.12.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44208" y="1844824"/>
              <a:ext cx="1989028" cy="936104"/>
            </a:xfrm>
            <a:prstGeom prst="rect">
              <a:avLst/>
            </a:prstGeom>
            <a:ln>
              <a:solidFill>
                <a:schemeClr val="tx1"/>
              </a:solidFill>
            </a:ln>
          </p:spPr>
        </p:pic>
        <p:pic>
          <p:nvPicPr>
            <p:cNvPr id="31" name="Picture 30" descr="Screen Shot 2016-04-13 at 10.33.43.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20546980">
              <a:off x="4814870" y="1776823"/>
              <a:ext cx="2087927" cy="977952"/>
            </a:xfrm>
            <a:prstGeom prst="rect">
              <a:avLst/>
            </a:prstGeom>
            <a:ln>
              <a:solidFill>
                <a:schemeClr val="tx1"/>
              </a:solidFill>
            </a:ln>
          </p:spPr>
        </p:pic>
        <p:pic>
          <p:nvPicPr>
            <p:cNvPr id="32" name="Picture 31" descr="Screen Shot 2016-04-13 at 10.33.58.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580112" y="2708920"/>
              <a:ext cx="1956427" cy="924332"/>
            </a:xfrm>
            <a:prstGeom prst="rect">
              <a:avLst/>
            </a:prstGeom>
            <a:ln>
              <a:solidFill>
                <a:schemeClr val="tx1"/>
              </a:solidFill>
            </a:ln>
          </p:spPr>
        </p:pic>
      </p:grpSp>
      <p:grpSp>
        <p:nvGrpSpPr>
          <p:cNvPr id="59" name="Group 58"/>
          <p:cNvGrpSpPr/>
          <p:nvPr/>
        </p:nvGrpSpPr>
        <p:grpSpPr>
          <a:xfrm>
            <a:off x="7107817" y="1736247"/>
            <a:ext cx="3125860" cy="863516"/>
            <a:chOff x="1331639" y="4077050"/>
            <a:chExt cx="3382487" cy="810023"/>
          </a:xfrm>
        </p:grpSpPr>
        <p:grpSp>
          <p:nvGrpSpPr>
            <p:cNvPr id="23" name="Group 22"/>
            <p:cNvGrpSpPr/>
            <p:nvPr/>
          </p:nvGrpSpPr>
          <p:grpSpPr>
            <a:xfrm>
              <a:off x="1331639" y="4077050"/>
              <a:ext cx="2446386" cy="810004"/>
              <a:chOff x="1297076" y="3889727"/>
              <a:chExt cx="1959156" cy="648683"/>
            </a:xfrm>
          </p:grpSpPr>
          <p:pic>
            <p:nvPicPr>
              <p:cNvPr id="14" name="Picture 13" descr="837119 RED Pin It On CVR.pdf"/>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297076" y="3889729"/>
                <a:ext cx="921153" cy="648678"/>
              </a:xfrm>
              <a:prstGeom prst="rect">
                <a:avLst/>
              </a:prstGeom>
              <a:ln>
                <a:solidFill>
                  <a:schemeClr val="tx1"/>
                </a:solidFill>
              </a:ln>
            </p:spPr>
          </p:pic>
          <p:pic>
            <p:nvPicPr>
              <p:cNvPr id="15" name="Picture 14" descr="837132 GREEN My Dog Ned CVR.pdf"/>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527744" y="3889727"/>
                <a:ext cx="921154" cy="648678"/>
              </a:xfrm>
              <a:prstGeom prst="rect">
                <a:avLst/>
              </a:prstGeom>
              <a:ln>
                <a:solidFill>
                  <a:schemeClr val="tx1"/>
                </a:solidFill>
              </a:ln>
            </p:spPr>
          </p:pic>
          <p:pic>
            <p:nvPicPr>
              <p:cNvPr id="16" name="Picture 15" descr="837158 PURPLE Billy the Kid CVR.pdf"/>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816078" y="3889731"/>
                <a:ext cx="921156" cy="648678"/>
              </a:xfrm>
              <a:prstGeom prst="rect">
                <a:avLst/>
              </a:prstGeom>
              <a:ln>
                <a:solidFill>
                  <a:schemeClr val="tx1"/>
                </a:solidFill>
              </a:ln>
            </p:spPr>
          </p:pic>
          <p:pic>
            <p:nvPicPr>
              <p:cNvPr id="17" name="Picture 16" descr="837169 PINK Scruffy Ted CVR.pdf"/>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104411" y="3889731"/>
                <a:ext cx="921156" cy="648679"/>
              </a:xfrm>
              <a:prstGeom prst="rect">
                <a:avLst/>
              </a:prstGeom>
              <a:ln>
                <a:solidFill>
                  <a:schemeClr val="tx1"/>
                </a:solidFill>
              </a:ln>
            </p:spPr>
          </p:pic>
          <p:pic>
            <p:nvPicPr>
              <p:cNvPr id="18" name="Picture 17" descr="837188 ORANGE Playday CVR.pdf"/>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335078" y="3889730"/>
                <a:ext cx="921154" cy="648679"/>
              </a:xfrm>
              <a:prstGeom prst="rect">
                <a:avLst/>
              </a:prstGeom>
              <a:ln>
                <a:solidFill>
                  <a:schemeClr val="tx1"/>
                </a:solidFill>
              </a:ln>
            </p:spPr>
          </p:pic>
        </p:grpSp>
        <p:pic>
          <p:nvPicPr>
            <p:cNvPr id="56" name="Picture 55" descr="Screen Shot 2016-04-13 at 14.02.55.jpg"/>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2987824" y="4077072"/>
              <a:ext cx="1146650" cy="810000"/>
            </a:xfrm>
            <a:prstGeom prst="rect">
              <a:avLst/>
            </a:prstGeom>
            <a:ln>
              <a:solidFill>
                <a:schemeClr val="tx1"/>
              </a:solidFill>
            </a:ln>
          </p:spPr>
        </p:pic>
        <p:pic>
          <p:nvPicPr>
            <p:cNvPr id="57" name="Picture 56" descr="837214 BLUE Barker CVR.pdf"/>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3275856" y="4077072"/>
              <a:ext cx="1150238" cy="810000"/>
            </a:xfrm>
            <a:prstGeom prst="rect">
              <a:avLst/>
            </a:prstGeom>
            <a:solidFill>
              <a:schemeClr val="bg1"/>
            </a:solidFill>
            <a:ln>
              <a:solidFill>
                <a:schemeClr val="tx1"/>
              </a:solidFill>
            </a:ln>
          </p:spPr>
        </p:pic>
        <p:pic>
          <p:nvPicPr>
            <p:cNvPr id="58" name="Picture 57" descr="837237 GREY Dangerous dinosaur CVR.pdf"/>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3563888" y="4077073"/>
              <a:ext cx="1150238" cy="810000"/>
            </a:xfrm>
            <a:prstGeom prst="rect">
              <a:avLst/>
            </a:prstGeom>
            <a:ln>
              <a:solidFill>
                <a:schemeClr val="tx1"/>
              </a:solidFill>
            </a:ln>
          </p:spPr>
        </p:pic>
      </p:grpSp>
      <p:pic>
        <p:nvPicPr>
          <p:cNvPr id="8" name="Picture 7" descr="flashcards.png"/>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1116337" y="1286875"/>
            <a:ext cx="1683972" cy="1656184"/>
          </a:xfrm>
          <a:prstGeom prst="rect">
            <a:avLst/>
          </a:prstGeom>
        </p:spPr>
      </p:pic>
      <p:grpSp>
        <p:nvGrpSpPr>
          <p:cNvPr id="47" name="Group 46"/>
          <p:cNvGrpSpPr/>
          <p:nvPr/>
        </p:nvGrpSpPr>
        <p:grpSpPr>
          <a:xfrm>
            <a:off x="7471865" y="2903643"/>
            <a:ext cx="2443877" cy="948102"/>
            <a:chOff x="1763688" y="5157192"/>
            <a:chExt cx="3816424" cy="1340768"/>
          </a:xfrm>
        </p:grpSpPr>
        <p:pic>
          <p:nvPicPr>
            <p:cNvPr id="48" name="Picture 47" descr="837404_GW_BK1_CVR.pdf"/>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1763688" y="5157192"/>
              <a:ext cx="948115" cy="1340768"/>
            </a:xfrm>
            <a:prstGeom prst="rect">
              <a:avLst/>
            </a:prstGeom>
            <a:ln>
              <a:solidFill>
                <a:schemeClr val="tx1"/>
              </a:solidFill>
            </a:ln>
          </p:spPr>
        </p:pic>
        <p:pic>
          <p:nvPicPr>
            <p:cNvPr id="49" name="Picture 48" descr="837406_GW_BK2_CVR.pdf"/>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2195736" y="5157192"/>
              <a:ext cx="936104" cy="1323783"/>
            </a:xfrm>
            <a:prstGeom prst="rect">
              <a:avLst/>
            </a:prstGeom>
            <a:ln>
              <a:solidFill>
                <a:schemeClr val="tx1"/>
              </a:solidFill>
            </a:ln>
          </p:spPr>
        </p:pic>
        <p:pic>
          <p:nvPicPr>
            <p:cNvPr id="60" name="Picture 59" descr="837408_GW_BK3_CVR.pdf"/>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2699792" y="5157192"/>
              <a:ext cx="936104" cy="1323784"/>
            </a:xfrm>
            <a:prstGeom prst="rect">
              <a:avLst/>
            </a:prstGeom>
            <a:ln>
              <a:solidFill>
                <a:schemeClr val="tx1"/>
              </a:solidFill>
            </a:ln>
          </p:spPr>
        </p:pic>
        <p:pic>
          <p:nvPicPr>
            <p:cNvPr id="61" name="Picture 60" descr="837410_GW_BK4_CVR.pdf"/>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3131840" y="5157192"/>
              <a:ext cx="936104" cy="1323785"/>
            </a:xfrm>
            <a:prstGeom prst="rect">
              <a:avLst/>
            </a:prstGeom>
            <a:ln>
              <a:solidFill>
                <a:schemeClr val="tx1"/>
              </a:solidFill>
            </a:ln>
          </p:spPr>
        </p:pic>
        <p:pic>
          <p:nvPicPr>
            <p:cNvPr id="62" name="Picture 61" descr="837412_GW_BK5_CVR.pdf"/>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3635896" y="5157192"/>
              <a:ext cx="948114" cy="1340768"/>
            </a:xfrm>
            <a:prstGeom prst="rect">
              <a:avLst/>
            </a:prstGeom>
            <a:ln>
              <a:solidFill>
                <a:schemeClr val="tx1"/>
              </a:solidFill>
            </a:ln>
          </p:spPr>
        </p:pic>
        <p:pic>
          <p:nvPicPr>
            <p:cNvPr id="63" name="Picture 62" descr="837414_GW_BK6_CVR.pdf"/>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4139952" y="5157192"/>
              <a:ext cx="948114" cy="1340768"/>
            </a:xfrm>
            <a:prstGeom prst="rect">
              <a:avLst/>
            </a:prstGeom>
            <a:ln>
              <a:solidFill>
                <a:schemeClr val="tx1"/>
              </a:solidFill>
            </a:ln>
          </p:spPr>
        </p:pic>
        <p:pic>
          <p:nvPicPr>
            <p:cNvPr id="64" name="Picture 63" descr="837416_GW_BK7_CVR.pdf"/>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4644008" y="5157192"/>
              <a:ext cx="936104" cy="1323783"/>
            </a:xfrm>
            <a:prstGeom prst="rect">
              <a:avLst/>
            </a:prstGeom>
            <a:ln>
              <a:solidFill>
                <a:schemeClr val="tx1"/>
              </a:solidFill>
            </a:ln>
          </p:spPr>
        </p:pic>
      </p:grpSp>
      <p:sp>
        <p:nvSpPr>
          <p:cNvPr id="35" name="TextBox 34">
            <a:extLst>
              <a:ext uri="{FF2B5EF4-FFF2-40B4-BE49-F238E27FC236}">
                <a16:creationId xmlns:a16="http://schemas.microsoft.com/office/drawing/2014/main" id="{85E3529F-0BEE-4948-9530-C29307578074}"/>
              </a:ext>
            </a:extLst>
          </p:cNvPr>
          <p:cNvSpPr txBox="1"/>
          <p:nvPr/>
        </p:nvSpPr>
        <p:spPr>
          <a:xfrm>
            <a:off x="830713" y="3210886"/>
            <a:ext cx="2367763" cy="400110"/>
          </a:xfrm>
          <a:prstGeom prst="rect">
            <a:avLst/>
          </a:prstGeom>
          <a:noFill/>
        </p:spPr>
        <p:txBody>
          <a:bodyPr wrap="square">
            <a:spAutoFit/>
          </a:bodyPr>
          <a:lstStyle/>
          <a:p>
            <a:r>
              <a:rPr lang="en-US" sz="2000" kern="1200" dirty="0">
                <a:solidFill>
                  <a:schemeClr val="tx1"/>
                </a:solidFill>
                <a:effectLst/>
                <a:latin typeface="Comic Sans MS" panose="030F0702030302020204" pitchFamily="66" charset="0"/>
              </a:rPr>
              <a:t>We teach sounds </a:t>
            </a:r>
            <a:endParaRPr lang="en-GB" sz="2000" dirty="0">
              <a:latin typeface="Comic Sans MS" panose="030F0702030302020204" pitchFamily="66" charset="0"/>
            </a:endParaRPr>
          </a:p>
        </p:txBody>
      </p:sp>
      <p:sp>
        <p:nvSpPr>
          <p:cNvPr id="37" name="TextBox 36">
            <a:extLst>
              <a:ext uri="{FF2B5EF4-FFF2-40B4-BE49-F238E27FC236}">
                <a16:creationId xmlns:a16="http://schemas.microsoft.com/office/drawing/2014/main" id="{C8B41851-115C-4F6E-B717-B10F90475782}"/>
              </a:ext>
            </a:extLst>
          </p:cNvPr>
          <p:cNvSpPr txBox="1"/>
          <p:nvPr/>
        </p:nvSpPr>
        <p:spPr>
          <a:xfrm>
            <a:off x="671085" y="4108270"/>
            <a:ext cx="5019175" cy="1631216"/>
          </a:xfrm>
          <a:prstGeom prst="rect">
            <a:avLst/>
          </a:prstGeom>
          <a:noFill/>
        </p:spPr>
        <p:txBody>
          <a:bodyPr wrap="square">
            <a:spAutoFit/>
          </a:bodyPr>
          <a:lstStyle/>
          <a:p>
            <a:r>
              <a:rPr lang="en-US" sz="2000" kern="1200" dirty="0">
                <a:solidFill>
                  <a:schemeClr val="tx1"/>
                </a:solidFill>
                <a:effectLst/>
                <a:latin typeface="Comic Sans MS" panose="030F0702030302020204" pitchFamily="66" charset="0"/>
              </a:rPr>
              <a:t>Children </a:t>
            </a:r>
            <a:r>
              <a:rPr lang="en-US" sz="2000" kern="1200" dirty="0" err="1">
                <a:solidFill>
                  <a:schemeClr val="tx1"/>
                </a:solidFill>
                <a:effectLst/>
                <a:latin typeface="Comic Sans MS" panose="030F0702030302020204" pitchFamily="66" charset="0"/>
              </a:rPr>
              <a:t>practise</a:t>
            </a:r>
            <a:r>
              <a:rPr lang="en-US" sz="2000" kern="1200" dirty="0">
                <a:solidFill>
                  <a:schemeClr val="tx1"/>
                </a:solidFill>
                <a:effectLst/>
                <a:latin typeface="Comic Sans MS" panose="030F0702030302020204" pitchFamily="66" charset="0"/>
              </a:rPr>
              <a:t> reading and spelling words containing these sounds,</a:t>
            </a:r>
            <a:r>
              <a:rPr lang="en-US" sz="2000" i="1" kern="1200" dirty="0">
                <a:solidFill>
                  <a:schemeClr val="tx1"/>
                </a:solidFill>
                <a:effectLst/>
                <a:latin typeface="Comic Sans MS" panose="030F0702030302020204" pitchFamily="66" charset="0"/>
              </a:rPr>
              <a:t> </a:t>
            </a:r>
            <a:r>
              <a:rPr lang="en-US" sz="2000" kern="1200" dirty="0">
                <a:solidFill>
                  <a:schemeClr val="tx1"/>
                </a:solidFill>
                <a:effectLst/>
                <a:latin typeface="Comic Sans MS" panose="030F0702030302020204" pitchFamily="66" charset="0"/>
              </a:rPr>
              <a:t>then we give children decodable books </a:t>
            </a:r>
            <a:r>
              <a:rPr lang="en-US" sz="2000" i="1" kern="1200" dirty="0">
                <a:solidFill>
                  <a:schemeClr val="tx1"/>
                </a:solidFill>
                <a:effectLst/>
                <a:latin typeface="Comic Sans MS" panose="030F0702030302020204" pitchFamily="66" charset="0"/>
              </a:rPr>
              <a:t>(click) </a:t>
            </a:r>
            <a:r>
              <a:rPr lang="en-US" sz="2000" kern="1200" dirty="0">
                <a:solidFill>
                  <a:schemeClr val="tx1"/>
                </a:solidFill>
                <a:effectLst/>
                <a:latin typeface="Comic Sans MS" panose="030F0702030302020204" pitchFamily="66" charset="0"/>
              </a:rPr>
              <a:t>containing sounds and words they can read. </a:t>
            </a:r>
            <a:endParaRPr lang="en-GB" sz="2000" kern="1200" dirty="0">
              <a:solidFill>
                <a:schemeClr val="tx1"/>
              </a:solidFill>
              <a:effectLst/>
              <a:latin typeface="Comic Sans MS" panose="030F0702030302020204" pitchFamily="66" charset="0"/>
            </a:endParaRPr>
          </a:p>
        </p:txBody>
      </p:sp>
      <p:sp>
        <p:nvSpPr>
          <p:cNvPr id="39" name="TextBox 38">
            <a:extLst>
              <a:ext uri="{FF2B5EF4-FFF2-40B4-BE49-F238E27FC236}">
                <a16:creationId xmlns:a16="http://schemas.microsoft.com/office/drawing/2014/main" id="{9BFB2CFA-3FEE-4FC6-B2A3-A908983E8F99}"/>
              </a:ext>
            </a:extLst>
          </p:cNvPr>
          <p:cNvSpPr txBox="1"/>
          <p:nvPr/>
        </p:nvSpPr>
        <p:spPr>
          <a:xfrm>
            <a:off x="6101439" y="4087081"/>
            <a:ext cx="6115050" cy="2031325"/>
          </a:xfrm>
          <a:prstGeom prst="rect">
            <a:avLst/>
          </a:prstGeom>
          <a:noFill/>
        </p:spPr>
        <p:txBody>
          <a:bodyPr wrap="square">
            <a:spAutoFit/>
          </a:bodyPr>
          <a:lstStyle/>
          <a:p>
            <a:pPr lvl="0"/>
            <a:r>
              <a:rPr lang="en-US" sz="1800" kern="1200" dirty="0">
                <a:solidFill>
                  <a:schemeClr val="tx1"/>
                </a:solidFill>
                <a:effectLst/>
                <a:latin typeface="Comic Sans MS" panose="030F0702030302020204" pitchFamily="66" charset="0"/>
              </a:rPr>
              <a:t>They read each Storybook three times at school and again with you at home. </a:t>
            </a:r>
            <a:endParaRPr lang="en-GB" dirty="0">
              <a:effectLst/>
              <a:latin typeface="Comic Sans MS" panose="030F0702030302020204" pitchFamily="66" charset="0"/>
            </a:endParaRPr>
          </a:p>
          <a:p>
            <a:pPr lvl="0"/>
            <a:r>
              <a:rPr lang="en-US" sz="1800" kern="1200" dirty="0">
                <a:solidFill>
                  <a:schemeClr val="tx1"/>
                </a:solidFill>
                <a:effectLst/>
                <a:latin typeface="Comic Sans MS" panose="030F0702030302020204" pitchFamily="66" charset="0"/>
              </a:rPr>
              <a:t>On each reading, children’s fluency increases and the more they can focus on what the story is about.</a:t>
            </a:r>
            <a:endParaRPr lang="en-GB" dirty="0">
              <a:effectLst/>
              <a:latin typeface="Comic Sans MS" panose="030F0702030302020204" pitchFamily="66" charset="0"/>
            </a:endParaRPr>
          </a:p>
          <a:p>
            <a:pPr lvl="0"/>
            <a:r>
              <a:rPr lang="en-US" sz="1800" kern="1200" dirty="0">
                <a:solidFill>
                  <a:schemeClr val="tx1"/>
                </a:solidFill>
                <a:effectLst/>
                <a:latin typeface="Comic Sans MS" panose="030F0702030302020204" pitchFamily="66" charset="0"/>
              </a:rPr>
              <a:t>Children also learn to spell the words they have been reading and develop their ideas into sentences so that they can write about the Storybooks they read.</a:t>
            </a:r>
            <a:endParaRPr lang="en-GB" dirty="0">
              <a:effectLst/>
              <a:latin typeface="Comic Sans MS" panose="030F0702030302020204" pitchFamily="66" charset="0"/>
            </a:endParaRPr>
          </a:p>
        </p:txBody>
      </p:sp>
    </p:spTree>
    <p:extLst>
      <p:ext uri="{BB962C8B-B14F-4D97-AF65-F5344CB8AC3E}">
        <p14:creationId xmlns:p14="http://schemas.microsoft.com/office/powerpoint/2010/main" val="3350201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47528" y="260649"/>
            <a:ext cx="8820472" cy="864096"/>
          </a:xfrm>
        </p:spPr>
        <p:txBody>
          <a:bodyPr>
            <a:normAutofit fontScale="90000"/>
          </a:bodyPr>
          <a:lstStyle/>
          <a:p>
            <a:r>
              <a:rPr lang="en-US" dirty="0"/>
              <a:t>One-to-one tutoring – ‘keep up, not catch up!’</a:t>
            </a:r>
          </a:p>
        </p:txBody>
      </p:sp>
      <p:pic>
        <p:nvPicPr>
          <p:cNvPr id="8" name="Content Placeholder 7">
            <a:extLst>
              <a:ext uri="{FF2B5EF4-FFF2-40B4-BE49-F238E27FC236}">
                <a16:creationId xmlns:a16="http://schemas.microsoft.com/office/drawing/2014/main" id="{7279E094-2F07-E241-8BC8-4E837AF4CC0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257764" y="1617360"/>
            <a:ext cx="5448258" cy="3623279"/>
          </a:xfrm>
        </p:spPr>
      </p:pic>
      <p:sp>
        <p:nvSpPr>
          <p:cNvPr id="5" name="TextBox 4">
            <a:extLst>
              <a:ext uri="{FF2B5EF4-FFF2-40B4-BE49-F238E27FC236}">
                <a16:creationId xmlns:a16="http://schemas.microsoft.com/office/drawing/2014/main" id="{4886E5D3-ADD6-46BA-A952-3F738E511BE1}"/>
              </a:ext>
            </a:extLst>
          </p:cNvPr>
          <p:cNvSpPr txBox="1"/>
          <p:nvPr/>
        </p:nvSpPr>
        <p:spPr>
          <a:xfrm>
            <a:off x="647742" y="1124745"/>
            <a:ext cx="5448258" cy="4524315"/>
          </a:xfrm>
          <a:prstGeom prst="rect">
            <a:avLst/>
          </a:prstGeom>
          <a:noFill/>
        </p:spPr>
        <p:txBody>
          <a:bodyPr wrap="square">
            <a:spAutoFit/>
          </a:bodyPr>
          <a:lstStyle/>
          <a:p>
            <a:r>
              <a:rPr lang="en-US" sz="2400" dirty="0">
                <a:latin typeface="Comic Sans MS" panose="030F0702030302020204" pitchFamily="66" charset="0"/>
              </a:rPr>
              <a:t>We want to make sure every child learns to read in our school.</a:t>
            </a:r>
          </a:p>
          <a:p>
            <a:endParaRPr lang="en-US" sz="2400" kern="1200" dirty="0">
              <a:solidFill>
                <a:schemeClr val="tx1"/>
              </a:solidFill>
              <a:effectLst/>
              <a:latin typeface="Comic Sans MS" panose="030F0702030302020204" pitchFamily="66" charset="0"/>
            </a:endParaRPr>
          </a:p>
          <a:p>
            <a:r>
              <a:rPr lang="en-US" sz="2400" kern="1200" dirty="0">
                <a:solidFill>
                  <a:schemeClr val="tx1"/>
                </a:solidFill>
                <a:effectLst/>
                <a:latin typeface="Comic Sans MS" panose="030F0702030302020204" pitchFamily="66" charset="0"/>
              </a:rPr>
              <a:t>Some children need extra practice when learning to read so we teach these children one-to-one for ten minutes every day – on top of their group lesson.</a:t>
            </a:r>
          </a:p>
          <a:p>
            <a:endParaRPr lang="en-US" sz="2400" kern="1200" dirty="0">
              <a:solidFill>
                <a:schemeClr val="tx1"/>
              </a:solidFill>
              <a:effectLst/>
              <a:latin typeface="Comic Sans MS" panose="030F0702030302020204" pitchFamily="66" charset="0"/>
            </a:endParaRPr>
          </a:p>
          <a:p>
            <a:r>
              <a:rPr lang="en-US" sz="2400" kern="1200" dirty="0">
                <a:solidFill>
                  <a:schemeClr val="tx1"/>
                </a:solidFill>
                <a:effectLst/>
                <a:latin typeface="Comic Sans MS" panose="030F0702030302020204" pitchFamily="66" charset="0"/>
              </a:rPr>
              <a:t>We make sure they ‘keep up’ from the beginning and don’t need ‘catch up’ later on.</a:t>
            </a:r>
          </a:p>
        </p:txBody>
      </p:sp>
    </p:spTree>
    <p:extLst>
      <p:ext uri="{BB962C8B-B14F-4D97-AF65-F5344CB8AC3E}">
        <p14:creationId xmlns:p14="http://schemas.microsoft.com/office/powerpoint/2010/main" val="14628842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Shape 233"/>
          <p:cNvSpPr txBox="1">
            <a:spLocks noGrp="1"/>
          </p:cNvSpPr>
          <p:nvPr>
            <p:ph type="title"/>
          </p:nvPr>
        </p:nvSpPr>
        <p:spPr>
          <a:xfrm>
            <a:off x="453069" y="188641"/>
            <a:ext cx="7478713" cy="864095"/>
          </a:xfrm>
          <a:prstGeom prst="rect">
            <a:avLst/>
          </a:prstGeom>
          <a:noFill/>
          <a:ln>
            <a:noFill/>
          </a:ln>
        </p:spPr>
        <p:txBody>
          <a:bodyPr vert="horz" lIns="91425" tIns="45700" rIns="91425" bIns="45700" rtlCol="0" anchor="b" anchorCtr="0">
            <a:noAutofit/>
          </a:bodyPr>
          <a:lstStyle/>
          <a:p>
            <a:pPr>
              <a:lnSpc>
                <a:spcPct val="90000"/>
              </a:lnSpc>
              <a:spcBef>
                <a:spcPts val="0"/>
              </a:spcBef>
              <a:buSzPct val="25000"/>
            </a:pPr>
            <a:r>
              <a:rPr lang="en-US" sz="3000" b="1" dirty="0">
                <a:solidFill>
                  <a:srgbClr val="787878"/>
                </a:solidFill>
                <a:latin typeface="Comic Sans MS" panose="030F0702030302020204" pitchFamily="66" charset="0"/>
                <a:ea typeface="Arial"/>
                <a:cs typeface="Arial"/>
                <a:sym typeface="Arial"/>
              </a:rPr>
              <a:t>What is phonics?</a:t>
            </a:r>
          </a:p>
        </p:txBody>
      </p:sp>
      <p:sp>
        <p:nvSpPr>
          <p:cNvPr id="234" name="Shape 234"/>
          <p:cNvSpPr txBox="1">
            <a:spLocks noGrp="1"/>
          </p:cNvSpPr>
          <p:nvPr>
            <p:ph type="body" idx="1"/>
          </p:nvPr>
        </p:nvSpPr>
        <p:spPr>
          <a:xfrm>
            <a:off x="453068" y="1135594"/>
            <a:ext cx="10976931" cy="5040559"/>
          </a:xfrm>
          <a:prstGeom prst="rect">
            <a:avLst/>
          </a:prstGeom>
          <a:noFill/>
          <a:ln>
            <a:noFill/>
          </a:ln>
        </p:spPr>
        <p:txBody>
          <a:bodyPr vert="horz" lIns="91425" tIns="45700" rIns="91425" bIns="45700" rtlCol="0" anchor="t" anchorCtr="0">
            <a:noAutofit/>
          </a:bodyPr>
          <a:lstStyle/>
          <a:p>
            <a:pPr marL="0" lvl="0" indent="0">
              <a:spcBef>
                <a:spcPts val="0"/>
              </a:spcBef>
              <a:buSzPct val="25000"/>
              <a:buNone/>
            </a:pPr>
            <a:r>
              <a:rPr lang="en-US" sz="3200" dirty="0">
                <a:solidFill>
                  <a:schemeClr val="dk2"/>
                </a:solidFill>
                <a:latin typeface="Comic Sans MS" panose="030F0702030302020204" pitchFamily="66" charset="0"/>
                <a:ea typeface="Arial"/>
                <a:cs typeface="Arial"/>
                <a:sym typeface="Arial"/>
              </a:rPr>
              <a:t>Sounds - </a:t>
            </a:r>
            <a:r>
              <a:rPr lang="en-US" sz="2400" dirty="0">
                <a:solidFill>
                  <a:schemeClr val="tx1"/>
                </a:solidFill>
                <a:latin typeface="Comic Sans MS" panose="030F0702030302020204" pitchFamily="66" charset="0"/>
              </a:rPr>
              <a:t>All words are made up of individual </a:t>
            </a:r>
            <a:r>
              <a:rPr lang="en-US" sz="2400" b="1" dirty="0">
                <a:solidFill>
                  <a:schemeClr val="tx1"/>
                </a:solidFill>
                <a:latin typeface="Comic Sans MS" panose="030F0702030302020204" pitchFamily="66" charset="0"/>
              </a:rPr>
              <a:t>sounds. </a:t>
            </a:r>
            <a:r>
              <a:rPr lang="en-US" sz="2400" dirty="0">
                <a:solidFill>
                  <a:schemeClr val="tx1"/>
                </a:solidFill>
                <a:latin typeface="Comic Sans MS" panose="030F0702030302020204" pitchFamily="66" charset="0"/>
              </a:rPr>
              <a:t>These sounds are merged together to form words.</a:t>
            </a:r>
          </a:p>
          <a:p>
            <a:pPr marL="0" lvl="0" indent="0">
              <a:spcBef>
                <a:spcPts val="0"/>
              </a:spcBef>
              <a:buSzPct val="25000"/>
              <a:buNone/>
            </a:pPr>
            <a:r>
              <a:rPr lang="en-US" sz="2400" dirty="0">
                <a:solidFill>
                  <a:schemeClr val="dk1"/>
                </a:solidFill>
                <a:latin typeface="Comic Sans MS" panose="030F0702030302020204" pitchFamily="66" charset="0"/>
                <a:ea typeface="Calibri"/>
                <a:cs typeface="Calibri"/>
                <a:sym typeface="Calibri"/>
              </a:rPr>
              <a:t>e.g. in </a:t>
            </a:r>
            <a:r>
              <a:rPr lang="en-US" sz="2400" dirty="0">
                <a:latin typeface="Comic Sans MS" panose="030F0702030302020204" pitchFamily="66" charset="0"/>
              </a:rPr>
              <a:t>‘mat’ we have the sounds ‘m’, ‘a’, ‘t’, ship – ‘</a:t>
            </a:r>
            <a:r>
              <a:rPr lang="en-US" sz="2400" dirty="0" err="1">
                <a:latin typeface="Comic Sans MS" panose="030F0702030302020204" pitchFamily="66" charset="0"/>
              </a:rPr>
              <a:t>sh</a:t>
            </a:r>
            <a:r>
              <a:rPr lang="en-US" sz="2400" dirty="0">
                <a:latin typeface="Comic Sans MS" panose="030F0702030302020204" pitchFamily="66" charset="0"/>
              </a:rPr>
              <a:t>’, ‘</a:t>
            </a:r>
            <a:r>
              <a:rPr lang="en-US" sz="2400" dirty="0" err="1">
                <a:latin typeface="Comic Sans MS" panose="030F0702030302020204" pitchFamily="66" charset="0"/>
              </a:rPr>
              <a:t>i</a:t>
            </a:r>
            <a:r>
              <a:rPr lang="en-US" sz="2400" dirty="0">
                <a:latin typeface="Comic Sans MS" panose="030F0702030302020204" pitchFamily="66" charset="0"/>
              </a:rPr>
              <a:t>’, ‘p’.</a:t>
            </a:r>
          </a:p>
          <a:p>
            <a:pPr marL="0" indent="0">
              <a:lnSpc>
                <a:spcPct val="90000"/>
              </a:lnSpc>
              <a:spcBef>
                <a:spcPts val="640"/>
              </a:spcBef>
              <a:buSzPct val="25000"/>
              <a:buNone/>
            </a:pPr>
            <a:endParaRPr lang="en-US" sz="3200" dirty="0">
              <a:solidFill>
                <a:schemeClr val="dk2"/>
              </a:solidFill>
              <a:latin typeface="Comic Sans MS" panose="030F0702030302020204" pitchFamily="66" charset="0"/>
              <a:ea typeface="Arial"/>
              <a:cs typeface="Arial"/>
              <a:sym typeface="Arial"/>
            </a:endParaRPr>
          </a:p>
          <a:p>
            <a:pPr marL="0" indent="0">
              <a:lnSpc>
                <a:spcPct val="90000"/>
              </a:lnSpc>
              <a:spcBef>
                <a:spcPts val="640"/>
              </a:spcBef>
              <a:buSzPct val="25000"/>
              <a:buNone/>
            </a:pPr>
            <a:r>
              <a:rPr lang="en-US" sz="3200" dirty="0">
                <a:solidFill>
                  <a:schemeClr val="dk2"/>
                </a:solidFill>
                <a:latin typeface="Comic Sans MS" panose="030F0702030302020204" pitchFamily="66" charset="0"/>
                <a:ea typeface="Arial"/>
                <a:cs typeface="Arial"/>
                <a:sym typeface="Arial"/>
              </a:rPr>
              <a:t>Graphemes - </a:t>
            </a:r>
            <a:r>
              <a:rPr lang="en-US" sz="2400" dirty="0">
                <a:solidFill>
                  <a:schemeClr val="dk1"/>
                </a:solidFill>
                <a:latin typeface="Comic Sans MS" panose="030F0702030302020204" pitchFamily="66" charset="0"/>
                <a:ea typeface="Calibri"/>
                <a:cs typeface="Calibri"/>
                <a:sym typeface="Calibri"/>
              </a:rPr>
              <a:t>A grapheme is another name for the letters we use to write the sound. The spelling of that sound on the page. </a:t>
            </a:r>
            <a:endParaRPr lang="en-US" sz="2400" i="1" dirty="0">
              <a:latin typeface="Comic Sans MS" panose="030F0702030302020204" pitchFamily="66" charset="0"/>
            </a:endParaRPr>
          </a:p>
          <a:p>
            <a:pPr marL="0" indent="0">
              <a:lnSpc>
                <a:spcPct val="90000"/>
              </a:lnSpc>
              <a:spcBef>
                <a:spcPts val="640"/>
              </a:spcBef>
              <a:buSzPct val="25000"/>
              <a:buNone/>
            </a:pPr>
            <a:endParaRPr lang="en-US" sz="3200" dirty="0">
              <a:solidFill>
                <a:schemeClr val="dk2"/>
              </a:solidFill>
              <a:latin typeface="Comic Sans MS" panose="030F0702030302020204" pitchFamily="66" charset="0"/>
              <a:ea typeface="Arial"/>
              <a:cs typeface="Arial"/>
              <a:sym typeface="Arial"/>
            </a:endParaRPr>
          </a:p>
          <a:p>
            <a:pPr marL="0" lvl="0" indent="0">
              <a:spcBef>
                <a:spcPts val="0"/>
              </a:spcBef>
              <a:buSzPct val="25000"/>
              <a:buNone/>
            </a:pPr>
            <a:r>
              <a:rPr lang="en-US" sz="2400" dirty="0">
                <a:solidFill>
                  <a:schemeClr val="dk1"/>
                </a:solidFill>
                <a:latin typeface="Comic Sans MS" panose="030F0702030302020204" pitchFamily="66" charset="0"/>
                <a:ea typeface="Calibri"/>
                <a:cs typeface="Calibri"/>
                <a:sym typeface="Calibri"/>
              </a:rPr>
              <a:t>Phonics is the method of teaching reading through the identification of sounds and graphemes. </a:t>
            </a:r>
          </a:p>
          <a:p>
            <a:pPr marL="0" lvl="0" indent="0">
              <a:spcBef>
                <a:spcPts val="0"/>
              </a:spcBef>
              <a:buClrTx/>
              <a:buSzTx/>
              <a:buNone/>
              <a:defRPr/>
            </a:pPr>
            <a:endParaRPr lang="en-US" sz="2400" dirty="0">
              <a:latin typeface="Comic Sans MS" panose="030F0702030302020204" pitchFamily="66" charset="0"/>
            </a:endParaRPr>
          </a:p>
          <a:p>
            <a:pPr marL="0" lvl="0" indent="0">
              <a:spcBef>
                <a:spcPts val="0"/>
              </a:spcBef>
              <a:buClrTx/>
              <a:buSzTx/>
              <a:buNone/>
              <a:defRPr/>
            </a:pPr>
            <a:r>
              <a:rPr lang="en-US" sz="2400" dirty="0">
                <a:latin typeface="Comic Sans MS" panose="030F0702030302020204" pitchFamily="66" charset="0"/>
              </a:rPr>
              <a:t>This gives your children the tools to read any word. </a:t>
            </a:r>
          </a:p>
          <a:p>
            <a:pPr marL="0" indent="0">
              <a:lnSpc>
                <a:spcPct val="90000"/>
              </a:lnSpc>
              <a:spcBef>
                <a:spcPts val="640"/>
              </a:spcBef>
              <a:buSzPct val="25000"/>
              <a:buNone/>
            </a:pPr>
            <a:endParaRPr lang="en-US" sz="3200" dirty="0">
              <a:solidFill>
                <a:schemeClr val="dk2"/>
              </a:solidFill>
              <a:latin typeface="Comic Sans MS" panose="030F0702030302020204" pitchFamily="66" charset="0"/>
              <a:ea typeface="Arial"/>
              <a:cs typeface="Arial"/>
              <a:sym typeface="Arial"/>
            </a:endParaRPr>
          </a:p>
        </p:txBody>
      </p:sp>
    </p:spTree>
    <p:extLst>
      <p:ext uri="{BB962C8B-B14F-4D97-AF65-F5344CB8AC3E}">
        <p14:creationId xmlns:p14="http://schemas.microsoft.com/office/powerpoint/2010/main" val="1205303655"/>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4">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853440"/>
          </a:xfrm>
        </p:spPr>
        <p:txBody>
          <a:bodyPr>
            <a:normAutofit/>
          </a:bodyPr>
          <a:lstStyle/>
          <a:p>
            <a:r>
              <a:rPr lang="en-US" sz="4000" dirty="0">
                <a:latin typeface="Comic Sans MS" panose="030F0702030302020204" pitchFamily="66" charset="0"/>
              </a:rPr>
              <a:t>English alphabetic code</a:t>
            </a:r>
          </a:p>
        </p:txBody>
      </p:sp>
      <p:sp>
        <p:nvSpPr>
          <p:cNvPr id="3" name="Content Placeholder 2"/>
          <p:cNvSpPr>
            <a:spLocks noGrp="1"/>
          </p:cNvSpPr>
          <p:nvPr>
            <p:ph idx="1"/>
          </p:nvPr>
        </p:nvSpPr>
        <p:spPr>
          <a:xfrm>
            <a:off x="677334" y="1463040"/>
            <a:ext cx="10837332" cy="3880773"/>
          </a:xfrm>
        </p:spPr>
        <p:txBody>
          <a:bodyPr>
            <a:noAutofit/>
          </a:bodyPr>
          <a:lstStyle/>
          <a:p>
            <a:pPr marL="457200" indent="-457200">
              <a:buFont typeface="Arial"/>
              <a:buChar char="•"/>
            </a:pPr>
            <a:r>
              <a:rPr lang="en-US" sz="2400" dirty="0">
                <a:solidFill>
                  <a:schemeClr val="tx1"/>
                </a:solidFill>
                <a:latin typeface="Comic Sans MS" panose="030F0702030302020204" pitchFamily="66" charset="0"/>
              </a:rPr>
              <a:t>We use 44 sounds to make all the words in the English language. This means we’ve got a problem. </a:t>
            </a:r>
            <a:br>
              <a:rPr lang="en-US" sz="2400" dirty="0">
                <a:solidFill>
                  <a:schemeClr val="tx1"/>
                </a:solidFill>
                <a:latin typeface="Comic Sans MS" panose="030F0702030302020204" pitchFamily="66" charset="0"/>
              </a:rPr>
            </a:br>
            <a:r>
              <a:rPr lang="en-US" sz="2400" dirty="0">
                <a:solidFill>
                  <a:schemeClr val="tx1"/>
                </a:solidFill>
                <a:latin typeface="Comic Sans MS" panose="030F0702030302020204" pitchFamily="66" charset="0"/>
              </a:rPr>
              <a:t>We’ve got 44 sounds and only 26 letters.</a:t>
            </a:r>
          </a:p>
          <a:p>
            <a:pPr marL="0" lvl="0" indent="0">
              <a:spcBef>
                <a:spcPts val="0"/>
              </a:spcBef>
              <a:buClr>
                <a:schemeClr val="dk1"/>
              </a:buClr>
              <a:buSzPct val="25000"/>
              <a:buNone/>
              <a:defRPr/>
            </a:pPr>
            <a:endParaRPr lang="en-US" sz="2400" dirty="0">
              <a:solidFill>
                <a:schemeClr val="tx1"/>
              </a:solidFill>
              <a:latin typeface="Comic Sans MS" panose="030F0702030302020204" pitchFamily="66" charset="0"/>
            </a:endParaRPr>
          </a:p>
          <a:p>
            <a:pPr>
              <a:spcBef>
                <a:spcPts val="0"/>
              </a:spcBef>
              <a:buClr>
                <a:schemeClr val="dk1"/>
              </a:buClr>
              <a:buSzPct val="25000"/>
              <a:defRPr/>
            </a:pPr>
            <a:r>
              <a:rPr lang="en-US" sz="2400" dirty="0">
                <a:solidFill>
                  <a:schemeClr val="tx1"/>
                </a:solidFill>
                <a:latin typeface="Comic Sans MS" panose="030F0702030302020204" pitchFamily="66" charset="0"/>
              </a:rPr>
              <a:t>The 26 letters work singly, in pairs and sometimes in threes to represent one sound. </a:t>
            </a:r>
            <a:r>
              <a:rPr lang="en-US" sz="2400" dirty="0">
                <a:latin typeface="Comic Sans MS" panose="030F0702030302020204" pitchFamily="66" charset="0"/>
                <a:ea typeface="Times New Roman"/>
                <a:cs typeface="Times New Roman"/>
                <a:sym typeface="Times New Roman"/>
              </a:rPr>
              <a:t>We must </a:t>
            </a:r>
            <a:r>
              <a:rPr lang="en-US" sz="2400" dirty="0">
                <a:solidFill>
                  <a:schemeClr val="dk1"/>
                </a:solidFill>
                <a:latin typeface="Comic Sans MS" panose="030F0702030302020204" pitchFamily="66" charset="0"/>
                <a:ea typeface="Times New Roman"/>
                <a:cs typeface="Times New Roman"/>
                <a:sym typeface="Times New Roman"/>
              </a:rPr>
              <a:t>group letter</a:t>
            </a:r>
            <a:r>
              <a:rPr lang="en-US" sz="2400" dirty="0">
                <a:latin typeface="Comic Sans MS" panose="030F0702030302020204" pitchFamily="66" charset="0"/>
                <a:ea typeface="Times New Roman"/>
                <a:cs typeface="Times New Roman"/>
                <a:sym typeface="Times New Roman"/>
              </a:rPr>
              <a:t>s together to write some sounds e.g. ‘</a:t>
            </a:r>
            <a:r>
              <a:rPr lang="en-US" sz="2400" dirty="0" err="1">
                <a:latin typeface="Comic Sans MS" panose="030F0702030302020204" pitchFamily="66" charset="0"/>
                <a:ea typeface="Times New Roman"/>
                <a:cs typeface="Times New Roman"/>
                <a:sym typeface="Times New Roman"/>
              </a:rPr>
              <a:t>igh</a:t>
            </a:r>
            <a:r>
              <a:rPr lang="en-US" sz="2400" dirty="0">
                <a:latin typeface="Comic Sans MS" panose="030F0702030302020204" pitchFamily="66" charset="0"/>
                <a:ea typeface="Times New Roman"/>
                <a:cs typeface="Times New Roman"/>
                <a:sym typeface="Times New Roman"/>
              </a:rPr>
              <a:t>’, ‘air’.</a:t>
            </a:r>
          </a:p>
          <a:p>
            <a:pPr marL="0" lvl="0" indent="0">
              <a:spcBef>
                <a:spcPts val="0"/>
              </a:spcBef>
              <a:buClr>
                <a:schemeClr val="dk1"/>
              </a:buClr>
              <a:buSzPct val="25000"/>
              <a:buNone/>
            </a:pPr>
            <a:endParaRPr lang="en-US" sz="2400" dirty="0">
              <a:solidFill>
                <a:schemeClr val="dk1"/>
              </a:solidFill>
              <a:latin typeface="Comic Sans MS" panose="030F0702030302020204" pitchFamily="66" charset="0"/>
              <a:ea typeface="Times New Roman"/>
              <a:cs typeface="Times New Roman"/>
              <a:sym typeface="Times New Roman"/>
            </a:endParaRPr>
          </a:p>
          <a:p>
            <a:pPr>
              <a:spcBef>
                <a:spcPts val="0"/>
              </a:spcBef>
              <a:buClr>
                <a:schemeClr val="dk1"/>
              </a:buClr>
              <a:buSzPct val="25000"/>
            </a:pPr>
            <a:r>
              <a:rPr lang="en-US" sz="2400" dirty="0">
                <a:solidFill>
                  <a:schemeClr val="dk1"/>
                </a:solidFill>
                <a:latin typeface="Comic Sans MS" panose="030F0702030302020204" pitchFamily="66" charset="0"/>
                <a:ea typeface="Times New Roman"/>
                <a:cs typeface="Times New Roman"/>
                <a:sym typeface="Times New Roman"/>
              </a:rPr>
              <a:t>In English we have more than 150 ways to represent 44 sounds, using </a:t>
            </a:r>
            <a:r>
              <a:rPr lang="en-US" sz="2400" dirty="0">
                <a:latin typeface="Comic Sans MS" panose="030F0702030302020204" pitchFamily="66" charset="0"/>
                <a:ea typeface="Times New Roman"/>
                <a:cs typeface="Times New Roman"/>
                <a:sym typeface="Times New Roman"/>
              </a:rPr>
              <a:t>the</a:t>
            </a:r>
            <a:r>
              <a:rPr lang="en-US" sz="2400" dirty="0">
                <a:solidFill>
                  <a:schemeClr val="dk1"/>
                </a:solidFill>
                <a:latin typeface="Comic Sans MS" panose="030F0702030302020204" pitchFamily="66" charset="0"/>
                <a:ea typeface="Times New Roman"/>
                <a:cs typeface="Times New Roman"/>
                <a:sym typeface="Times New Roman"/>
              </a:rPr>
              <a:t> 26 letters in the alphabet</a:t>
            </a:r>
            <a:r>
              <a:rPr lang="en-US" sz="2400" dirty="0">
                <a:latin typeface="Comic Sans MS" panose="030F0702030302020204" pitchFamily="66" charset="0"/>
                <a:ea typeface="Times New Roman"/>
                <a:cs typeface="Times New Roman"/>
                <a:sym typeface="Times New Roman"/>
              </a:rPr>
              <a:t>.</a:t>
            </a:r>
          </a:p>
          <a:p>
            <a:pPr marL="457200" indent="-457200">
              <a:buFont typeface="Arial"/>
              <a:buChar char="•"/>
            </a:pPr>
            <a:endParaRPr lang="en-US" sz="2400" dirty="0">
              <a:latin typeface="Comic Sans MS" panose="030F0702030302020204" pitchFamily="66" charset="0"/>
            </a:endParaRPr>
          </a:p>
          <a:p>
            <a:r>
              <a:rPr lang="en-US" sz="2400" dirty="0">
                <a:latin typeface="Comic Sans MS" panose="030F0702030302020204" pitchFamily="66" charset="0"/>
              </a:rPr>
              <a:t>One of the most complex alphabetic codes in the world.</a:t>
            </a:r>
          </a:p>
        </p:txBody>
      </p:sp>
    </p:spTree>
    <p:extLst>
      <p:ext uri="{BB962C8B-B14F-4D97-AF65-F5344CB8AC3E}">
        <p14:creationId xmlns:p14="http://schemas.microsoft.com/office/powerpoint/2010/main" val="413029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7" name="Title 1"/>
          <p:cNvSpPr>
            <a:spLocks noGrp="1"/>
          </p:cNvSpPr>
          <p:nvPr>
            <p:ph type="title"/>
          </p:nvPr>
        </p:nvSpPr>
        <p:spPr/>
        <p:txBody>
          <a:bodyPr/>
          <a:lstStyle/>
          <a:p>
            <a:pPr>
              <a:spcBef>
                <a:spcPts val="0"/>
              </a:spcBef>
              <a:defRPr/>
            </a:pPr>
            <a:r>
              <a:rPr lang="en-GB" dirty="0">
                <a:solidFill>
                  <a:schemeClr val="accent5"/>
                </a:solidFill>
                <a:ea typeface="Arial Unicode MS" pitchFamily="34" charset="-128"/>
                <a:cs typeface="Arial Unicode MS" pitchFamily="34" charset="-128"/>
              </a:rPr>
              <a:t>Speed Sounds Set 1 and Set 2</a:t>
            </a:r>
          </a:p>
        </p:txBody>
      </p:sp>
      <p:sp>
        <p:nvSpPr>
          <p:cNvPr id="71681" name="Rectangle 3"/>
          <p:cNvSpPr>
            <a:spLocks noGrp="1" noChangeArrowheads="1"/>
          </p:cNvSpPr>
          <p:nvPr>
            <p:ph idx="1"/>
          </p:nvPr>
        </p:nvSpPr>
        <p:spPr>
          <a:xfrm>
            <a:off x="1946275" y="1600201"/>
            <a:ext cx="8229600" cy="4530725"/>
          </a:xfrm>
        </p:spPr>
        <p:txBody>
          <a:bodyPr/>
          <a:lstStyle/>
          <a:p>
            <a:pPr eaLnBrk="1" hangingPunct="1">
              <a:buFont typeface="Wingdings" pitchFamily="2" charset="2"/>
              <a:buNone/>
            </a:pPr>
            <a:r>
              <a:rPr lang="en-GB" dirty="0">
                <a:latin typeface="Arial Unicode MS"/>
                <a:ea typeface="Arial Unicode MS"/>
                <a:cs typeface="Arial Unicode MS"/>
              </a:rPr>
              <a:t>   </a:t>
            </a:r>
            <a:endParaRPr lang="en-US" dirty="0">
              <a:latin typeface="Arial Unicode MS"/>
              <a:ea typeface="Arial Unicode MS"/>
              <a:cs typeface="Arial Unicode MS"/>
            </a:endParaRPr>
          </a:p>
        </p:txBody>
      </p:sp>
      <p:sp>
        <p:nvSpPr>
          <p:cNvPr id="29702" name="TextBox 6"/>
          <p:cNvSpPr txBox="1">
            <a:spLocks noChangeArrowheads="1"/>
          </p:cNvSpPr>
          <p:nvPr/>
        </p:nvSpPr>
        <p:spPr bwMode="auto">
          <a:xfrm>
            <a:off x="2020888" y="1751014"/>
            <a:ext cx="3810000" cy="954107"/>
          </a:xfrm>
          <a:prstGeom prst="rect">
            <a:avLst/>
          </a:prstGeom>
          <a:noFill/>
          <a:ln>
            <a:noFill/>
          </a:ln>
        </p:spPr>
        <p:txBody>
          <a:bodyPr>
            <a:spAutoFit/>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defRPr/>
            </a:pPr>
            <a:endParaRPr lang="en-GB" sz="2800" dirty="0">
              <a:solidFill>
                <a:schemeClr val="tx2"/>
              </a:solidFill>
              <a:latin typeface="+mn-lt"/>
              <a:ea typeface="Arial Unicode MS" pitchFamily="34" charset="-128"/>
              <a:cs typeface="Arial Unicode MS" pitchFamily="34" charset="-128"/>
            </a:endParaRPr>
          </a:p>
          <a:p>
            <a:pPr eaLnBrk="1" hangingPunct="1">
              <a:defRPr/>
            </a:pPr>
            <a:endParaRPr lang="en-US" sz="2800" dirty="0">
              <a:solidFill>
                <a:schemeClr val="tx2"/>
              </a:solidFill>
              <a:latin typeface="+mn-lt"/>
              <a:ea typeface="Arial Unicode MS" pitchFamily="34" charset="-128"/>
              <a:cs typeface="Arial Unicode MS" pitchFamily="34" charset="-128"/>
            </a:endParaRPr>
          </a:p>
        </p:txBody>
      </p:sp>
      <p:pic>
        <p:nvPicPr>
          <p:cNvPr id="2" name="Picture 1" descr="Simple_Speed_Sounds_Chart.pdf"/>
          <p:cNvPicPr>
            <a:picLocks noChangeAspect="1"/>
          </p:cNvPicPr>
          <p:nvPr/>
        </p:nvPicPr>
        <p:blipFill rotWithShape="1">
          <a:blip r:embed="rId3" cstate="screen">
            <a:extLst>
              <a:ext uri="{28A0092B-C50C-407E-A947-70E740481C1C}">
                <a14:useLocalDpi xmlns:a14="http://schemas.microsoft.com/office/drawing/2010/main"/>
              </a:ext>
            </a:extLst>
          </a:blip>
          <a:srcRect l="-238" t="6871" r="2798" b="44253"/>
          <a:stretch/>
        </p:blipFill>
        <p:spPr>
          <a:xfrm>
            <a:off x="4271098" y="842498"/>
            <a:ext cx="7693517" cy="5461036"/>
          </a:xfrm>
          <a:prstGeom prst="rect">
            <a:avLst/>
          </a:prstGeom>
        </p:spPr>
      </p:pic>
      <p:sp>
        <p:nvSpPr>
          <p:cNvPr id="3" name="Rounded Rectangle 2"/>
          <p:cNvSpPr/>
          <p:nvPr/>
        </p:nvSpPr>
        <p:spPr>
          <a:xfrm>
            <a:off x="4768730" y="1294637"/>
            <a:ext cx="6624736" cy="864096"/>
          </a:xfrm>
          <a:prstGeom prst="roundRect">
            <a:avLst/>
          </a:prstGeom>
          <a:solidFill>
            <a:schemeClr val="accent6">
              <a:lumMod val="75000"/>
              <a:alpha val="3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ounded Rectangle 7"/>
          <p:cNvSpPr/>
          <p:nvPr/>
        </p:nvSpPr>
        <p:spPr>
          <a:xfrm>
            <a:off x="4820080" y="2933454"/>
            <a:ext cx="6624736" cy="864096"/>
          </a:xfrm>
          <a:prstGeom prst="roundRect">
            <a:avLst/>
          </a:prstGeom>
          <a:solidFill>
            <a:schemeClr val="accent6">
              <a:lumMod val="75000"/>
              <a:alpha val="3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ounded Rectangle 8"/>
          <p:cNvSpPr/>
          <p:nvPr/>
        </p:nvSpPr>
        <p:spPr>
          <a:xfrm>
            <a:off x="4820080" y="4517630"/>
            <a:ext cx="2880320" cy="504056"/>
          </a:xfrm>
          <a:prstGeom prst="roundRect">
            <a:avLst/>
          </a:prstGeom>
          <a:solidFill>
            <a:schemeClr val="accent6">
              <a:lumMod val="75000"/>
              <a:alpha val="3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84450950-5B20-4114-9C00-E6A109FB81DC}"/>
              </a:ext>
            </a:extLst>
          </p:cNvPr>
          <p:cNvSpPr txBox="1"/>
          <p:nvPr/>
        </p:nvSpPr>
        <p:spPr>
          <a:xfrm>
            <a:off x="538274" y="1110963"/>
            <a:ext cx="3810000" cy="5170646"/>
          </a:xfrm>
          <a:prstGeom prst="rect">
            <a:avLst/>
          </a:prstGeom>
          <a:noFill/>
        </p:spPr>
        <p:txBody>
          <a:bodyPr wrap="square">
            <a:spAutoFit/>
          </a:bodyPr>
          <a:lstStyle/>
          <a:p>
            <a:pPr marL="0" marR="0" lvl="0" indent="0" algn="l" rtl="0">
              <a:spcBef>
                <a:spcPts val="0"/>
              </a:spcBef>
              <a:spcAft>
                <a:spcPts val="0"/>
              </a:spcAft>
              <a:buSzPct val="25000"/>
              <a:buNone/>
            </a:pPr>
            <a:r>
              <a:rPr lang="en-US" sz="2200" dirty="0">
                <a:latin typeface="Comic Sans MS" panose="030F0702030302020204" pitchFamily="66" charset="0"/>
                <a:ea typeface="Times New Roman"/>
                <a:cs typeface="Times New Roman"/>
                <a:sym typeface="Times New Roman"/>
              </a:rPr>
              <a:t>Using RWI, we make learning to read easy for children because we start by teaching them just one way of reading and writing every sound. Here they are on the </a:t>
            </a:r>
            <a:r>
              <a:rPr lang="en-US" sz="2200" b="0" i="0" u="none" strike="noStrike" cap="none" dirty="0">
                <a:solidFill>
                  <a:schemeClr val="dk1"/>
                </a:solidFill>
                <a:latin typeface="Comic Sans MS" panose="030F0702030302020204" pitchFamily="66" charset="0"/>
                <a:ea typeface="Times New Roman"/>
                <a:cs typeface="Times New Roman"/>
                <a:sym typeface="Times New Roman"/>
              </a:rPr>
              <a:t>Simple Speed Sounds chart we use in class.</a:t>
            </a:r>
            <a:endParaRPr lang="en-US" sz="2200" dirty="0">
              <a:latin typeface="Comic Sans MS" panose="030F0702030302020204" pitchFamily="66" charset="0"/>
              <a:ea typeface="Times New Roman"/>
              <a:cs typeface="Times New Roman"/>
              <a:sym typeface="Times New Roman"/>
            </a:endParaRPr>
          </a:p>
          <a:p>
            <a:pPr marL="0" marR="0" lvl="0" indent="0" algn="l" rtl="0">
              <a:spcBef>
                <a:spcPts val="0"/>
              </a:spcBef>
              <a:spcAft>
                <a:spcPts val="0"/>
              </a:spcAft>
              <a:buSzPct val="25000"/>
              <a:buNone/>
            </a:pPr>
            <a:endParaRPr lang="en-US" sz="2200" dirty="0">
              <a:latin typeface="Comic Sans MS" panose="030F0702030302020204" pitchFamily="66" charset="0"/>
              <a:ea typeface="Times New Roman"/>
              <a:cs typeface="Times New Roman"/>
              <a:sym typeface="Times New Roman"/>
            </a:endParaRPr>
          </a:p>
          <a:p>
            <a:pPr marL="0" marR="0" lvl="0" indent="0" algn="l" rtl="0">
              <a:spcBef>
                <a:spcPts val="0"/>
              </a:spcBef>
              <a:spcAft>
                <a:spcPts val="0"/>
              </a:spcAft>
              <a:buSzPct val="25000"/>
              <a:buNone/>
            </a:pPr>
            <a:r>
              <a:rPr lang="en-US" sz="2200" b="0" i="0" u="none" strike="noStrike" cap="none" dirty="0">
                <a:solidFill>
                  <a:schemeClr val="dk1"/>
                </a:solidFill>
                <a:latin typeface="Comic Sans MS" panose="030F0702030302020204" pitchFamily="66" charset="0"/>
                <a:ea typeface="Times New Roman"/>
                <a:cs typeface="Times New Roman"/>
                <a:sym typeface="Times New Roman"/>
              </a:rPr>
              <a:t>We </a:t>
            </a:r>
            <a:r>
              <a:rPr lang="en-US" sz="2200" dirty="0">
                <a:latin typeface="Comic Sans MS" panose="030F0702030302020204" pitchFamily="66" charset="0"/>
                <a:ea typeface="Times New Roman"/>
                <a:cs typeface="Times New Roman"/>
                <a:sym typeface="Times New Roman"/>
              </a:rPr>
              <a:t>teach </a:t>
            </a:r>
            <a:r>
              <a:rPr lang="en-US" sz="2200" b="0" i="0" u="none" strike="noStrike" cap="none" dirty="0">
                <a:solidFill>
                  <a:schemeClr val="dk1"/>
                </a:solidFill>
                <a:latin typeface="Comic Sans MS" panose="030F0702030302020204" pitchFamily="66" charset="0"/>
                <a:ea typeface="Times New Roman"/>
                <a:cs typeface="Times New Roman"/>
                <a:sym typeface="Times New Roman"/>
              </a:rPr>
              <a:t>Set 1 sounds first - (the grey parts</a:t>
            </a:r>
            <a:r>
              <a:rPr lang="en-US" sz="2200" dirty="0">
                <a:latin typeface="Comic Sans MS" panose="030F0702030302020204" pitchFamily="66" charset="0"/>
                <a:ea typeface="Times New Roman"/>
                <a:cs typeface="Times New Roman"/>
                <a:sym typeface="Times New Roman"/>
              </a:rPr>
              <a:t>).</a:t>
            </a:r>
          </a:p>
          <a:p>
            <a:pPr marL="0" marR="0" lvl="0" indent="0" algn="l" defTabSz="457200" rtl="0" eaLnBrk="1" fontAlgn="auto" latinLnBrk="0" hangingPunct="1">
              <a:lnSpc>
                <a:spcPct val="100000"/>
              </a:lnSpc>
              <a:spcBef>
                <a:spcPts val="0"/>
              </a:spcBef>
              <a:spcAft>
                <a:spcPts val="0"/>
              </a:spcAft>
              <a:buClrTx/>
              <a:buSzPct val="25000"/>
              <a:buFontTx/>
              <a:buNone/>
              <a:tabLst/>
              <a:defRPr/>
            </a:pPr>
            <a:r>
              <a:rPr lang="en-GB" altLang="ja-JP" sz="2200" dirty="0">
                <a:latin typeface="Comic Sans MS" panose="030F0702030302020204" pitchFamily="66" charset="0"/>
              </a:rPr>
              <a:t>Children need to know sounds – not letter names – to read words.</a:t>
            </a:r>
            <a:endParaRPr lang="en-US" sz="2200" dirty="0">
              <a:latin typeface="Comic Sans MS" panose="030F0702030302020204" pitchFamily="66" charset="0"/>
              <a:ea typeface="Times New Roman"/>
              <a:cs typeface="Times New Roman"/>
              <a:sym typeface="Times New Roman"/>
            </a:endParaRPr>
          </a:p>
        </p:txBody>
      </p:sp>
    </p:spTree>
    <p:extLst>
      <p:ext uri="{BB962C8B-B14F-4D97-AF65-F5344CB8AC3E}">
        <p14:creationId xmlns:p14="http://schemas.microsoft.com/office/powerpoint/2010/main" val="18370025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Shape 254"/>
          <p:cNvSpPr txBox="1">
            <a:spLocks noGrp="1"/>
          </p:cNvSpPr>
          <p:nvPr>
            <p:ph type="title"/>
          </p:nvPr>
        </p:nvSpPr>
        <p:spPr>
          <a:xfrm>
            <a:off x="5436549" y="0"/>
            <a:ext cx="7478713" cy="864095"/>
          </a:xfrm>
          <a:prstGeom prst="rect">
            <a:avLst/>
          </a:prstGeom>
          <a:noFill/>
          <a:ln>
            <a:noFill/>
          </a:ln>
        </p:spPr>
        <p:txBody>
          <a:bodyPr vert="horz" lIns="91425" tIns="45700" rIns="91425" bIns="45700" rtlCol="0" anchor="b" anchorCtr="0">
            <a:noAutofit/>
          </a:bodyPr>
          <a:lstStyle/>
          <a:p>
            <a:pPr>
              <a:lnSpc>
                <a:spcPct val="90000"/>
              </a:lnSpc>
              <a:spcBef>
                <a:spcPts val="0"/>
              </a:spcBef>
              <a:buSzPct val="25000"/>
            </a:pPr>
            <a:r>
              <a:rPr lang="en-US" sz="3000" b="1" dirty="0">
                <a:solidFill>
                  <a:srgbClr val="787878"/>
                </a:solidFill>
                <a:latin typeface="Arial"/>
                <a:ea typeface="Arial"/>
                <a:cs typeface="Arial"/>
                <a:sym typeface="Arial"/>
              </a:rPr>
              <a:t>Speed Sounds Set 3</a:t>
            </a:r>
          </a:p>
        </p:txBody>
      </p:sp>
      <p:pic>
        <p:nvPicPr>
          <p:cNvPr id="6" name="Picture 5" descr="Complex_Speed_Sounds_Chart.pdf"/>
          <p:cNvPicPr>
            <a:picLocks noChangeAspect="1"/>
          </p:cNvPicPr>
          <p:nvPr/>
        </p:nvPicPr>
        <p:blipFill rotWithShape="1">
          <a:blip r:embed="rId3" cstate="email">
            <a:extLst>
              <a:ext uri="{28A0092B-C50C-407E-A947-70E740481C1C}">
                <a14:useLocalDpi xmlns:a14="http://schemas.microsoft.com/office/drawing/2010/main"/>
              </a:ext>
            </a:extLst>
          </a:blip>
          <a:srcRect l="4075" t="7912" r="8731" b="12963"/>
          <a:stretch/>
        </p:blipFill>
        <p:spPr>
          <a:xfrm>
            <a:off x="502011" y="260649"/>
            <a:ext cx="4934538" cy="6336702"/>
          </a:xfrm>
          <a:prstGeom prst="rect">
            <a:avLst/>
          </a:prstGeom>
        </p:spPr>
      </p:pic>
      <p:sp>
        <p:nvSpPr>
          <p:cNvPr id="7" name="TextBox 6">
            <a:extLst>
              <a:ext uri="{FF2B5EF4-FFF2-40B4-BE49-F238E27FC236}">
                <a16:creationId xmlns:a16="http://schemas.microsoft.com/office/drawing/2014/main" id="{A43DB588-D4DE-438F-B6F5-F8E980C86692}"/>
              </a:ext>
            </a:extLst>
          </p:cNvPr>
          <p:cNvSpPr txBox="1"/>
          <p:nvPr/>
        </p:nvSpPr>
        <p:spPr>
          <a:xfrm>
            <a:off x="6096000" y="1191667"/>
            <a:ext cx="3756660" cy="4154984"/>
          </a:xfrm>
          <a:prstGeom prst="rect">
            <a:avLst/>
          </a:prstGeom>
          <a:noFill/>
        </p:spPr>
        <p:txBody>
          <a:bodyPr wrap="square">
            <a:spAutoFit/>
          </a:bodyPr>
          <a:lstStyle/>
          <a:p>
            <a:pPr marL="0" marR="0" lvl="0" indent="0" algn="l" rtl="0">
              <a:spcBef>
                <a:spcPts val="0"/>
              </a:spcBef>
              <a:buSzPct val="25000"/>
              <a:buNone/>
            </a:pPr>
            <a:r>
              <a:rPr lang="en-US" sz="2400" dirty="0">
                <a:latin typeface="Comic Sans MS" panose="030F0702030302020204" pitchFamily="66" charset="0"/>
              </a:rPr>
              <a:t>Once children know one way of reading and writing every sound, </a:t>
            </a:r>
            <a:r>
              <a:rPr lang="en-US" altLang="ja-JP" sz="2400" dirty="0">
                <a:latin typeface="Comic Sans MS" panose="030F0702030302020204" pitchFamily="66" charset="0"/>
                <a:cs typeface="Arial" pitchFamily="34" charset="0"/>
              </a:rPr>
              <a:t>they start to learn spellings for each sound they already know.</a:t>
            </a:r>
          </a:p>
          <a:p>
            <a:pPr marL="0" marR="0" lvl="0" indent="0" algn="l" rtl="0">
              <a:spcBef>
                <a:spcPts val="0"/>
              </a:spcBef>
              <a:buSzPct val="25000"/>
              <a:buNone/>
            </a:pPr>
            <a:endParaRPr lang="en-US" altLang="ja-JP" sz="2400" dirty="0">
              <a:latin typeface="Comic Sans MS" panose="030F0702030302020204" pitchFamily="66" charset="0"/>
              <a:cs typeface="Arial" pitchFamily="34" charset="0"/>
            </a:endParaRPr>
          </a:p>
          <a:p>
            <a:pPr marL="0" marR="0" lvl="0" indent="0" algn="l" rtl="0">
              <a:spcBef>
                <a:spcPts val="0"/>
              </a:spcBef>
              <a:buSzPct val="25000"/>
              <a:buNone/>
            </a:pPr>
            <a:r>
              <a:rPr lang="en-US" altLang="ja-JP" sz="2400" dirty="0">
                <a:latin typeface="Comic Sans MS" panose="030F0702030302020204" pitchFamily="66" charset="0"/>
                <a:cs typeface="Arial" pitchFamily="34" charset="0"/>
              </a:rPr>
              <a:t>For example, they know ‘ay’ and now learn a-e and ai as other spellings for the same sound.</a:t>
            </a:r>
          </a:p>
        </p:txBody>
      </p:sp>
    </p:spTree>
    <p:extLst>
      <p:ext uri="{BB962C8B-B14F-4D97-AF65-F5344CB8AC3E}">
        <p14:creationId xmlns:p14="http://schemas.microsoft.com/office/powerpoint/2010/main" val="2427406"/>
      </p:ext>
    </p:extLst>
  </p:cSld>
  <p:clrMapOvr>
    <a:masterClrMapping/>
  </p:clrMapOvr>
  <p:transition spd="slow">
    <p:cut/>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Sounds + blending = reading </a:t>
            </a:r>
          </a:p>
        </p:txBody>
      </p:sp>
      <p:pic>
        <p:nvPicPr>
          <p:cNvPr id="16" name="Picture 15" descr="Screen Shot 2016-04-13 at 10.33.12.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50767" y="2721513"/>
            <a:ext cx="2963858" cy="1394893"/>
          </a:xfrm>
          <a:prstGeom prst="rect">
            <a:avLst/>
          </a:prstGeom>
          <a:ln>
            <a:solidFill>
              <a:schemeClr val="tx1"/>
            </a:solidFill>
          </a:ln>
        </p:spPr>
      </p:pic>
      <p:sp>
        <p:nvSpPr>
          <p:cNvPr id="3" name="TextBox 2">
            <a:extLst>
              <a:ext uri="{FF2B5EF4-FFF2-40B4-BE49-F238E27FC236}">
                <a16:creationId xmlns:a16="http://schemas.microsoft.com/office/drawing/2014/main" id="{50D0F987-1124-9641-A917-5AF839C65251}"/>
              </a:ext>
            </a:extLst>
          </p:cNvPr>
          <p:cNvSpPr txBox="1"/>
          <p:nvPr/>
        </p:nvSpPr>
        <p:spPr>
          <a:xfrm>
            <a:off x="5666397" y="2911127"/>
            <a:ext cx="1065487" cy="1015663"/>
          </a:xfrm>
          <a:prstGeom prst="rect">
            <a:avLst/>
          </a:prstGeom>
          <a:noFill/>
        </p:spPr>
        <p:txBody>
          <a:bodyPr wrap="square" rtlCol="0">
            <a:spAutoFit/>
          </a:bodyPr>
          <a:lstStyle/>
          <a:p>
            <a:r>
              <a:rPr lang="en-US" sz="6000" b="1" dirty="0">
                <a:solidFill>
                  <a:srgbClr val="787878"/>
                </a:solidFill>
                <a:ea typeface="+mj-ea"/>
                <a:cs typeface="+mj-cs"/>
              </a:rPr>
              <a:t>+</a:t>
            </a:r>
          </a:p>
        </p:txBody>
      </p:sp>
      <p:pic>
        <p:nvPicPr>
          <p:cNvPr id="9" name="Picture 8" descr="as.png">
            <a:extLst>
              <a:ext uri="{FF2B5EF4-FFF2-40B4-BE49-F238E27FC236}">
                <a16:creationId xmlns:a16="http://schemas.microsoft.com/office/drawing/2014/main" id="{51EA20A7-5BA2-E440-9860-D798EE7E5334}"/>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847529" y="2618531"/>
            <a:ext cx="3393707" cy="1508314"/>
          </a:xfrm>
          <a:prstGeom prst="rect">
            <a:avLst/>
          </a:prstGeom>
        </p:spPr>
      </p:pic>
      <p:sp>
        <p:nvSpPr>
          <p:cNvPr id="7" name="TextBox 6">
            <a:extLst>
              <a:ext uri="{FF2B5EF4-FFF2-40B4-BE49-F238E27FC236}">
                <a16:creationId xmlns:a16="http://schemas.microsoft.com/office/drawing/2014/main" id="{C1F7DDD0-123F-49E8-9B30-52161CA6088F}"/>
              </a:ext>
            </a:extLst>
          </p:cNvPr>
          <p:cNvSpPr txBox="1"/>
          <p:nvPr/>
        </p:nvSpPr>
        <p:spPr>
          <a:xfrm>
            <a:off x="954404" y="4617285"/>
            <a:ext cx="9789795" cy="156966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Pct val="25000"/>
              <a:buFontTx/>
              <a:buNone/>
              <a:tabLst/>
              <a:defRPr/>
            </a:pPr>
            <a:r>
              <a:rPr lang="en-US" sz="2400" b="0" i="0" u="none" strike="noStrike" cap="none" dirty="0">
                <a:solidFill>
                  <a:schemeClr val="dk1"/>
                </a:solidFill>
                <a:latin typeface="Comic Sans MS" panose="030F0702030302020204" pitchFamily="66" charset="0"/>
                <a:ea typeface="Calibri"/>
                <a:cs typeface="Calibri"/>
                <a:sym typeface="Calibri"/>
              </a:rPr>
              <a:t>Alongside teaching children sounds, we teach them </a:t>
            </a:r>
            <a:r>
              <a:rPr lang="en-US" sz="2400" dirty="0">
                <a:latin typeface="Comic Sans MS" panose="030F0702030302020204" pitchFamily="66" charset="0"/>
              </a:rPr>
              <a:t>to blend sounds to read words e.g. s-a-t, sat.</a:t>
            </a:r>
            <a:r>
              <a:rPr lang="en-US" sz="2400" i="0" baseline="0" dirty="0">
                <a:latin typeface="Comic Sans MS" panose="030F0702030302020204" pitchFamily="66" charset="0"/>
              </a:rPr>
              <a:t> </a:t>
            </a:r>
          </a:p>
          <a:p>
            <a:pPr marL="0" marR="0" lvl="0" indent="0" algn="l" defTabSz="457200" rtl="0" eaLnBrk="1" fontAlgn="auto" latinLnBrk="0" hangingPunct="1">
              <a:lnSpc>
                <a:spcPct val="100000"/>
              </a:lnSpc>
              <a:spcBef>
                <a:spcPts val="0"/>
              </a:spcBef>
              <a:spcAft>
                <a:spcPts val="0"/>
              </a:spcAft>
              <a:buClrTx/>
              <a:buSzPct val="25000"/>
              <a:buFontTx/>
              <a:buNone/>
              <a:tabLst/>
              <a:defRPr/>
            </a:pPr>
            <a:endParaRPr lang="en-US" sz="2400" dirty="0">
              <a:latin typeface="Comic Sans MS" panose="030F0702030302020204" pitchFamily="66" charset="0"/>
            </a:endParaRPr>
          </a:p>
          <a:p>
            <a:pPr marL="0" marR="0" lvl="0" indent="0" algn="l" rtl="0">
              <a:spcBef>
                <a:spcPts val="0"/>
              </a:spcBef>
              <a:buSzPct val="25000"/>
              <a:buNone/>
            </a:pPr>
            <a:r>
              <a:rPr lang="en-US" sz="2400" dirty="0">
                <a:latin typeface="Comic Sans MS" panose="030F0702030302020204" pitchFamily="66" charset="0"/>
              </a:rPr>
              <a:t>We use Fred Talk to help children read.</a:t>
            </a:r>
            <a:endParaRPr lang="en-US" sz="2400" b="0" i="0" u="none" strike="noStrike" cap="none" dirty="0">
              <a:solidFill>
                <a:schemeClr val="dk1"/>
              </a:solidFill>
              <a:latin typeface="Comic Sans MS" panose="030F0702030302020204" pitchFamily="66" charset="0"/>
              <a:ea typeface="Calibri"/>
              <a:cs typeface="Calibri"/>
              <a:sym typeface="Calibri"/>
            </a:endParaRPr>
          </a:p>
        </p:txBody>
      </p:sp>
    </p:spTree>
    <p:extLst>
      <p:ext uri="{BB962C8B-B14F-4D97-AF65-F5344CB8AC3E}">
        <p14:creationId xmlns:p14="http://schemas.microsoft.com/office/powerpoint/2010/main" val="920989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32</TotalTime>
  <Words>2822</Words>
  <Application>Microsoft Office PowerPoint</Application>
  <PresentationFormat>Widescreen</PresentationFormat>
  <Paragraphs>261</Paragraphs>
  <Slides>17</Slides>
  <Notes>17</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17</vt:i4>
      </vt:variant>
    </vt:vector>
  </HeadingPairs>
  <TitlesOfParts>
    <vt:vector size="26" baseType="lpstr">
      <vt:lpstr>Arial</vt:lpstr>
      <vt:lpstr>Arial Unicode MS</vt:lpstr>
      <vt:lpstr>Calibri</vt:lpstr>
      <vt:lpstr>Comic Sans MS</vt:lpstr>
      <vt:lpstr>Times New Roman</vt:lpstr>
      <vt:lpstr>Trebuchet MS</vt:lpstr>
      <vt:lpstr>Wingdings</vt:lpstr>
      <vt:lpstr>Wingdings 3</vt:lpstr>
      <vt:lpstr>Facet</vt:lpstr>
      <vt:lpstr> Parents’ Meeting Introduction to Read Write Inc. </vt:lpstr>
      <vt:lpstr>Read Write Inc. Phonics – Who is it for?</vt:lpstr>
      <vt:lpstr>Read Write Inc. Phonics daily lessons</vt:lpstr>
      <vt:lpstr>One-to-one tutoring – ‘keep up, not catch up!’</vt:lpstr>
      <vt:lpstr>What is phonics?</vt:lpstr>
      <vt:lpstr>English alphabetic code</vt:lpstr>
      <vt:lpstr>Speed Sounds Set 1 and Set 2</vt:lpstr>
      <vt:lpstr>Speed Sounds Set 3</vt:lpstr>
      <vt:lpstr>Sounds + blending = reading </vt:lpstr>
      <vt:lpstr>Fred</vt:lpstr>
      <vt:lpstr>Teach spelling using Fred Fingers</vt:lpstr>
      <vt:lpstr>‘Three with me, four at home’</vt:lpstr>
      <vt:lpstr>‘Three with me, four at home’</vt:lpstr>
      <vt:lpstr>Which books will children bring home?</vt:lpstr>
      <vt:lpstr>Free Video Tutorials (ruthmiskin.com)</vt:lpstr>
      <vt:lpstr>What can I do?</vt:lpstr>
      <vt:lpstr>Online resources available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Parents’ Meeting Introduction to Read Write Inc.</dc:title>
  <dc:creator>Ashley Royce</dc:creator>
  <cp:lastModifiedBy>Ashley Royce</cp:lastModifiedBy>
  <cp:revision>5</cp:revision>
  <dcterms:created xsi:type="dcterms:W3CDTF">2020-10-05T19:59:42Z</dcterms:created>
  <dcterms:modified xsi:type="dcterms:W3CDTF">2020-11-08T22:05:29Z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name="NXPowerLiteLastOptimized" pid="2">
    <vt:lpwstr>20420071</vt:lpwstr>
  </property>
  <property fmtid="{D5CDD505-2E9C-101B-9397-08002B2CF9AE}" name="NXPowerLiteSettings" pid="3">
    <vt:lpwstr>C7000400038000</vt:lpwstr>
  </property>
  <property fmtid="{D5CDD505-2E9C-101B-9397-08002B2CF9AE}" name="NXPowerLiteVersion" pid="4">
    <vt:lpwstr>S9.0.3</vt:lpwstr>
  </property>
</Properties>
</file>